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5"/>
  </p:notesMasterIdLst>
  <p:handoutMasterIdLst>
    <p:handoutMasterId r:id="rId36"/>
  </p:handoutMasterIdLst>
  <p:sldIdLst>
    <p:sldId id="257" r:id="rId5"/>
    <p:sldId id="275" r:id="rId6"/>
    <p:sldId id="265" r:id="rId7"/>
    <p:sldId id="284" r:id="rId8"/>
    <p:sldId id="312" r:id="rId9"/>
    <p:sldId id="327" r:id="rId10"/>
    <p:sldId id="315" r:id="rId11"/>
    <p:sldId id="348" r:id="rId12"/>
    <p:sldId id="318" r:id="rId13"/>
    <p:sldId id="326" r:id="rId14"/>
    <p:sldId id="325" r:id="rId15"/>
    <p:sldId id="321" r:id="rId16"/>
    <p:sldId id="311" r:id="rId17"/>
    <p:sldId id="349" r:id="rId18"/>
    <p:sldId id="314" r:id="rId19"/>
    <p:sldId id="328" r:id="rId20"/>
    <p:sldId id="331" r:id="rId21"/>
    <p:sldId id="346" r:id="rId22"/>
    <p:sldId id="285" r:id="rId23"/>
    <p:sldId id="347" r:id="rId24"/>
    <p:sldId id="356" r:id="rId25"/>
    <p:sldId id="330" r:id="rId26"/>
    <p:sldId id="281" r:id="rId27"/>
    <p:sldId id="316" r:id="rId28"/>
    <p:sldId id="317" r:id="rId29"/>
    <p:sldId id="319" r:id="rId30"/>
    <p:sldId id="320" r:id="rId31"/>
    <p:sldId id="322" r:id="rId32"/>
    <p:sldId id="323" r:id="rId33"/>
    <p:sldId id="324"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7" autoAdjust="0"/>
    <p:restoredTop sz="94660"/>
  </p:normalViewPr>
  <p:slideViewPr>
    <p:cSldViewPr>
      <p:cViewPr varScale="1">
        <p:scale>
          <a:sx n="81" d="100"/>
          <a:sy n="81" d="100"/>
        </p:scale>
        <p:origin x="114" y="576"/>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9/16/2026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9/16/2026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a:t>
            </a:fld>
            <a:endParaRPr lang="en-US" dirty="0"/>
          </a:p>
        </p:txBody>
      </p:sp>
    </p:spTree>
    <p:extLst>
      <p:ext uri="{BB962C8B-B14F-4D97-AF65-F5344CB8AC3E}">
        <p14:creationId xmlns:p14="http://schemas.microsoft.com/office/powerpoint/2010/main" val="5741084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3</a:t>
            </a:fld>
            <a:endParaRPr lang="en-US"/>
          </a:p>
        </p:txBody>
      </p:sp>
    </p:spTree>
    <p:extLst>
      <p:ext uri="{BB962C8B-B14F-4D97-AF65-F5344CB8AC3E}">
        <p14:creationId xmlns:p14="http://schemas.microsoft.com/office/powerpoint/2010/main" val="3886014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4</a:t>
            </a:fld>
            <a:endParaRPr lang="en-US"/>
          </a:p>
        </p:txBody>
      </p:sp>
    </p:spTree>
    <p:extLst>
      <p:ext uri="{BB962C8B-B14F-4D97-AF65-F5344CB8AC3E}">
        <p14:creationId xmlns:p14="http://schemas.microsoft.com/office/powerpoint/2010/main" val="32127478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8</a:t>
            </a:fld>
            <a:endParaRPr lang="en-US" dirty="0"/>
          </a:p>
        </p:txBody>
      </p:sp>
    </p:spTree>
    <p:extLst>
      <p:ext uri="{BB962C8B-B14F-4D97-AF65-F5344CB8AC3E}">
        <p14:creationId xmlns:p14="http://schemas.microsoft.com/office/powerpoint/2010/main" val="56893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34C2EF-8A97-4DAF-B099-E567883644D6}" type="slidenum">
              <a:rPr kumimoji="0" lang="en-US" sz="1300" b="0" i="0" u="none" strike="noStrike" kern="1200" cap="none" spc="0" normalizeH="0" baseline="0" noProof="0" smtClean="0">
                <a:ln>
                  <a:noFill/>
                </a:ln>
                <a:solidFill>
                  <a:srgbClr val="40404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300" b="0" i="0" u="none" strike="noStrike" kern="1200" cap="none" spc="0" normalizeH="0" baseline="0" noProof="0">
              <a:ln>
                <a:noFill/>
              </a:ln>
              <a:solidFill>
                <a:srgbClr val="40404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3707821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534C2EF-8A97-4DAF-B099-E567883644D6}" type="slidenum">
              <a:rPr kumimoji="0" lang="en-US" sz="1300" b="0" i="0" u="none" strike="noStrike" kern="1200" cap="none" spc="0" normalizeH="0" baseline="0" noProof="0" smtClean="0">
                <a:ln>
                  <a:noFill/>
                </a:ln>
                <a:solidFill>
                  <a:srgbClr val="404040"/>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300" b="0" i="0" u="none" strike="noStrike" kern="1200" cap="none" spc="0" normalizeH="0" baseline="0" noProof="0">
              <a:ln>
                <a:noFill/>
              </a:ln>
              <a:solidFill>
                <a:srgbClr val="40404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696160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Click to 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dirty="0"/>
              <a:t>Click icon to add picture</a:t>
            </a:r>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dirty="0"/>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dirty="0"/>
              <a:t>Click icon to add picture</a:t>
            </a:r>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9/16/2026</a:t>
            </a:fld>
            <a:endParaRPr lang="en-US" dirty="0"/>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dirty="0"/>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9/16/2026</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st-bernadettes.hants.sch.uk/year-r-shakespeare-clas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gov.uk/government/publications/reception-baseline-assessment-information-for-parent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myhappymind.org/parent-resources" TargetMode="Externa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WRal6an2NuQ"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200" y="533400"/>
            <a:ext cx="9578280" cy="1799812"/>
          </a:xfrm>
        </p:spPr>
        <p:txBody>
          <a:bodyPr>
            <a:normAutofit fontScale="90000"/>
          </a:bodyPr>
          <a:lstStyle/>
          <a:p>
            <a:pPr algn="ctr"/>
            <a:r>
              <a:rPr lang="en-US" dirty="0">
                <a:latin typeface="Calibri" panose="020F0502020204030204" pitchFamily="34" charset="0"/>
                <a:cs typeface="Calibri" panose="020F0502020204030204" pitchFamily="34" charset="0"/>
              </a:rPr>
              <a:t>Welcome to Early Years Foundation Stage</a:t>
            </a:r>
            <a:br>
              <a:rPr lang="en-US" dirty="0">
                <a:latin typeface="Calibri" panose="020F0502020204030204" pitchFamily="34" charset="0"/>
                <a:cs typeface="Calibri" panose="020F0502020204030204" pitchFamily="34" charset="0"/>
              </a:rPr>
            </a:br>
            <a:br>
              <a:rPr lang="en-US" dirty="0">
                <a:latin typeface="Calibri" panose="020F0502020204030204" pitchFamily="34" charset="0"/>
                <a:cs typeface="Calibri" panose="020F0502020204030204" pitchFamily="34" charset="0"/>
              </a:rPr>
            </a:br>
            <a:r>
              <a:rPr lang="en-US" u="sng" dirty="0">
                <a:latin typeface="Calibri" panose="020F0502020204030204" pitchFamily="34" charset="0"/>
                <a:cs typeface="Calibri" panose="020F0502020204030204" pitchFamily="34" charset="0"/>
              </a:rPr>
              <a:t>Curriculum Presentation For Parents</a:t>
            </a:r>
          </a:p>
        </p:txBody>
      </p:sp>
      <p:sp>
        <p:nvSpPr>
          <p:cNvPr id="3" name="Subtitle 2"/>
          <p:cNvSpPr>
            <a:spLocks noGrp="1"/>
          </p:cNvSpPr>
          <p:nvPr>
            <p:ph type="subTitle" idx="1"/>
          </p:nvPr>
        </p:nvSpPr>
        <p:spPr/>
        <p:txBody>
          <a:bodyPr/>
          <a:lstStyle/>
          <a:p>
            <a:r>
              <a:rPr lang="en-US" dirty="0">
                <a:latin typeface="Calibri" panose="020F0502020204030204" pitchFamily="34" charset="0"/>
                <a:cs typeface="Calibri" panose="020F0502020204030204" pitchFamily="34" charset="0"/>
              </a:rPr>
              <a:t>September 2026</a:t>
            </a:r>
          </a:p>
        </p:txBody>
      </p:sp>
      <p:pic>
        <p:nvPicPr>
          <p:cNvPr id="4" name="Picture 3"/>
          <p:cNvPicPr>
            <a:picLocks noChangeAspect="1"/>
          </p:cNvPicPr>
          <p:nvPr/>
        </p:nvPicPr>
        <p:blipFill>
          <a:blip r:embed="rId2"/>
          <a:stretch>
            <a:fillRect/>
          </a:stretch>
        </p:blipFill>
        <p:spPr>
          <a:xfrm>
            <a:off x="4583832" y="2417001"/>
            <a:ext cx="2255716" cy="2877561"/>
          </a:xfrm>
          <a:prstGeom prst="rect">
            <a:avLst/>
          </a:prstGeom>
        </p:spPr>
      </p:pic>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402DBF-AB2C-491A-BFA0-7A4A4B88A4C9}"/>
              </a:ext>
            </a:extLst>
          </p:cNvPr>
          <p:cNvSpPr>
            <a:spLocks noGrp="1"/>
          </p:cNvSpPr>
          <p:nvPr>
            <p:ph type="title"/>
          </p:nvPr>
        </p:nvSpPr>
        <p:spPr>
          <a:xfrm>
            <a:off x="1037692" y="260648"/>
            <a:ext cx="10116616" cy="1296144"/>
          </a:xfrm>
        </p:spPr>
        <p:txBody>
          <a:bodyPr>
            <a:normAutofit/>
          </a:bodyPr>
          <a:lstStyle/>
          <a:p>
            <a:r>
              <a:rPr lang="en-GB" sz="3600" dirty="0">
                <a:latin typeface="+mn-lt"/>
                <a:cs typeface="Calibri" panose="020F0502020204030204" pitchFamily="34" charset="0"/>
              </a:rPr>
              <a:t>At our school, with Jesus in our hearts, we have:</a:t>
            </a:r>
            <a:br>
              <a:rPr lang="en-GB" sz="3600" dirty="0">
                <a:latin typeface="Calibri" panose="020F0502020204030204" pitchFamily="34" charset="0"/>
                <a:cs typeface="Calibri" panose="020F0502020204030204" pitchFamily="34" charset="0"/>
              </a:rPr>
            </a:br>
            <a:endParaRPr lang="en-GB" sz="3600" dirty="0">
              <a:latin typeface="Calibri" panose="020F0502020204030204" pitchFamily="34" charset="0"/>
              <a:cs typeface="Calibri" panose="020F0502020204030204" pitchFamily="34" charset="0"/>
            </a:endParaRPr>
          </a:p>
        </p:txBody>
      </p:sp>
      <p:sp>
        <p:nvSpPr>
          <p:cNvPr id="6" name="Text Placeholder 5">
            <a:extLst>
              <a:ext uri="{FF2B5EF4-FFF2-40B4-BE49-F238E27FC236}">
                <a16:creationId xmlns:a16="http://schemas.microsoft.com/office/drawing/2014/main" id="{44500616-53EE-47B2-9018-569BEF5CC858}"/>
              </a:ext>
            </a:extLst>
          </p:cNvPr>
          <p:cNvSpPr>
            <a:spLocks noGrp="1"/>
          </p:cNvSpPr>
          <p:nvPr>
            <p:ph type="body" idx="1"/>
          </p:nvPr>
        </p:nvSpPr>
        <p:spPr>
          <a:xfrm>
            <a:off x="3352800" y="1268760"/>
            <a:ext cx="5486400" cy="2376264"/>
          </a:xfrm>
        </p:spPr>
        <p:txBody>
          <a:bodyPr>
            <a:noAutofit/>
          </a:bodyPr>
          <a:lstStyle/>
          <a:p>
            <a:pPr algn="ctr"/>
            <a:r>
              <a:rPr lang="en-GB" sz="3600" dirty="0">
                <a:latin typeface="+mn-lt"/>
                <a:cs typeface="Calibri" panose="020F0502020204030204" pitchFamily="34" charset="0"/>
              </a:rPr>
              <a:t>-The passion to learn</a:t>
            </a:r>
          </a:p>
          <a:p>
            <a:pPr algn="ctr"/>
            <a:endParaRPr lang="en-GB" sz="3600" dirty="0">
              <a:latin typeface="+mn-lt"/>
              <a:cs typeface="Calibri" panose="020F0502020204030204" pitchFamily="34" charset="0"/>
            </a:endParaRPr>
          </a:p>
          <a:p>
            <a:pPr algn="ctr"/>
            <a:r>
              <a:rPr lang="en-GB" sz="3600" dirty="0">
                <a:latin typeface="+mn-lt"/>
                <a:cs typeface="Calibri" panose="020F0502020204030204" pitchFamily="34" charset="0"/>
              </a:rPr>
              <a:t>-The courage to fail</a:t>
            </a:r>
          </a:p>
          <a:p>
            <a:pPr algn="ctr"/>
            <a:endParaRPr lang="en-GB" sz="3600" dirty="0">
              <a:latin typeface="+mn-lt"/>
              <a:cs typeface="Calibri" panose="020F0502020204030204" pitchFamily="34" charset="0"/>
            </a:endParaRPr>
          </a:p>
          <a:p>
            <a:pPr algn="ctr"/>
            <a:r>
              <a:rPr lang="en-GB" sz="3600" dirty="0">
                <a:latin typeface="+mn-lt"/>
                <a:cs typeface="Calibri" panose="020F0502020204030204" pitchFamily="34" charset="0"/>
              </a:rPr>
              <a:t>-The strength to love</a:t>
            </a:r>
            <a:r>
              <a:rPr lang="en-GB" sz="3600" dirty="0">
                <a:latin typeface="Calibri" panose="020F0502020204030204" pitchFamily="34" charset="0"/>
                <a:cs typeface="Calibri" panose="020F0502020204030204" pitchFamily="34" charset="0"/>
              </a:rPr>
              <a:t>.</a:t>
            </a:r>
          </a:p>
          <a:p>
            <a:pPr algn="ct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00235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latin typeface="Calibri" panose="020F0502020204030204" pitchFamily="34" charset="0"/>
                <a:cs typeface="Calibri" panose="020F0502020204030204" pitchFamily="34" charset="0"/>
              </a:rPr>
              <a:t>Shakespeare Class</a:t>
            </a:r>
          </a:p>
        </p:txBody>
      </p:sp>
      <p:sp>
        <p:nvSpPr>
          <p:cNvPr id="9" name="Rectangle 3"/>
          <p:cNvSpPr txBox="1">
            <a:spLocks noChangeArrowheads="1"/>
          </p:cNvSpPr>
          <p:nvPr/>
        </p:nvSpPr>
        <p:spPr>
          <a:xfrm>
            <a:off x="711831" y="935228"/>
            <a:ext cx="9877400" cy="4343400"/>
          </a:xfrm>
          <a:prstGeom prst="rect">
            <a:avLst/>
          </a:prstGeom>
        </p:spPr>
        <p:txBody>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pPr>
              <a:lnSpc>
                <a:spcPct val="80000"/>
              </a:lnSpc>
              <a:buFontTx/>
              <a:buNone/>
              <a:defRPr/>
            </a:pPr>
            <a:endParaRPr lang="en-GB" altLang="en-US" sz="2800" b="1" dirty="0"/>
          </a:p>
          <a:p>
            <a:pPr>
              <a:lnSpc>
                <a:spcPct val="80000"/>
              </a:lnSpc>
              <a:buFontTx/>
              <a:buNone/>
              <a:defRPr/>
            </a:pPr>
            <a:r>
              <a:rPr lang="en-GB" altLang="en-US" sz="2800" b="1" dirty="0"/>
              <a:t>Foundation Stage Teachers  </a:t>
            </a:r>
          </a:p>
          <a:p>
            <a:pPr marL="0" indent="0">
              <a:lnSpc>
                <a:spcPct val="80000"/>
              </a:lnSpc>
              <a:buFontTx/>
              <a:buNone/>
              <a:defRPr/>
            </a:pPr>
            <a:r>
              <a:rPr lang="en-GB" altLang="en-US" sz="2400" dirty="0"/>
              <a:t>-Mrs Dickinson</a:t>
            </a:r>
          </a:p>
          <a:p>
            <a:pPr marL="0" indent="0">
              <a:lnSpc>
                <a:spcPct val="80000"/>
              </a:lnSpc>
              <a:buFontTx/>
              <a:buNone/>
              <a:defRPr/>
            </a:pPr>
            <a:r>
              <a:rPr lang="en-GB" altLang="en-US" sz="2400" dirty="0"/>
              <a:t>-Mrs Matthews</a:t>
            </a:r>
          </a:p>
          <a:p>
            <a:pPr marL="0" indent="0">
              <a:lnSpc>
                <a:spcPct val="80000"/>
              </a:lnSpc>
              <a:buFontTx/>
              <a:buNone/>
              <a:defRPr/>
            </a:pPr>
            <a:endParaRPr lang="en-GB" altLang="en-US" sz="1000" dirty="0"/>
          </a:p>
          <a:p>
            <a:pPr>
              <a:lnSpc>
                <a:spcPct val="80000"/>
              </a:lnSpc>
              <a:buFontTx/>
              <a:buNone/>
              <a:defRPr/>
            </a:pPr>
            <a:r>
              <a:rPr lang="en-GB" altLang="en-US" sz="2800" b="1" dirty="0"/>
              <a:t>Early Years Support Assistants</a:t>
            </a:r>
          </a:p>
          <a:p>
            <a:pPr>
              <a:lnSpc>
                <a:spcPct val="80000"/>
              </a:lnSpc>
              <a:buFontTx/>
              <a:buNone/>
              <a:defRPr/>
            </a:pPr>
            <a:r>
              <a:rPr lang="en-GB" altLang="en-US" sz="2800" dirty="0"/>
              <a:t>-</a:t>
            </a:r>
            <a:r>
              <a:rPr lang="en-GB" altLang="en-US" sz="2400" dirty="0"/>
              <a:t>Mrs Francis, Ms Rai, Mrs Jarman, Mrs Cronin</a:t>
            </a:r>
          </a:p>
        </p:txBody>
      </p:sp>
      <p:pic>
        <p:nvPicPr>
          <p:cNvPr id="1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36731" y="1501966"/>
            <a:ext cx="1905000" cy="14287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2155" y="3596843"/>
            <a:ext cx="1512168" cy="11349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C000"/>
                  </a:outerShdw>
                </a:effectLst>
              </a14:hiddenEffects>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4192" y="1479740"/>
            <a:ext cx="1266826" cy="16271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2" descr="main image">
            <a:extLst>
              <a:ext uri="{FF2B5EF4-FFF2-40B4-BE49-F238E27FC236}">
                <a16:creationId xmlns:a16="http://schemas.microsoft.com/office/drawing/2014/main" id="{E1D8856B-83BA-8255-436F-C1B0754BA0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82547" y="3106928"/>
            <a:ext cx="1275606"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sz="3600" b="1" u="sng" dirty="0">
                <a:latin typeface="Calibri" panose="020F0502020204030204" pitchFamily="34" charset="0"/>
                <a:cs typeface="Calibri" panose="020F0502020204030204" pitchFamily="34" charset="0"/>
              </a:rPr>
              <a:t>Our School Day</a:t>
            </a:r>
          </a:p>
        </p:txBody>
      </p:sp>
      <p:sp>
        <p:nvSpPr>
          <p:cNvPr id="4" name="Text Placeholder 3"/>
          <p:cNvSpPr>
            <a:spLocks noGrp="1"/>
          </p:cNvSpPr>
          <p:nvPr>
            <p:ph type="body" sz="half" idx="4294967295"/>
          </p:nvPr>
        </p:nvSpPr>
        <p:spPr>
          <a:xfrm>
            <a:off x="4583832" y="1081645"/>
            <a:ext cx="6984776" cy="2966517"/>
          </a:xfrm>
        </p:spPr>
        <p:txBody>
          <a:bodyPr>
            <a:noAutofit/>
          </a:bodyPr>
          <a:lstStyle/>
          <a:p>
            <a:pPr lvl="0">
              <a:spcBef>
                <a:spcPts val="1000"/>
              </a:spcBef>
            </a:pPr>
            <a:r>
              <a:rPr lang="en-GB" sz="2400" dirty="0">
                <a:cs typeface="Calibri" panose="020F0502020204030204" pitchFamily="34" charset="0"/>
              </a:rPr>
              <a:t>Drop off/Enter School building:  	8.40 – 8.50am</a:t>
            </a:r>
          </a:p>
          <a:p>
            <a:pPr lvl="0">
              <a:spcBef>
                <a:spcPts val="1000"/>
              </a:spcBef>
            </a:pPr>
            <a:r>
              <a:rPr lang="en-GB" sz="2400" dirty="0">
                <a:cs typeface="Calibri" panose="020F0502020204030204" pitchFamily="34" charset="0"/>
              </a:rPr>
              <a:t>Register closes:		       </a:t>
            </a:r>
            <a:r>
              <a:rPr lang="en-GB" sz="2400">
                <a:cs typeface="Calibri" panose="020F0502020204030204" pitchFamily="34" charset="0"/>
              </a:rPr>
              <a:t>	9.10am</a:t>
            </a:r>
            <a:endParaRPr lang="en-GB" sz="2400" dirty="0">
              <a:cs typeface="Calibri" panose="020F0502020204030204" pitchFamily="34" charset="0"/>
            </a:endParaRPr>
          </a:p>
          <a:p>
            <a:pPr lvl="0">
              <a:spcBef>
                <a:spcPts val="1000"/>
              </a:spcBef>
            </a:pPr>
            <a:r>
              <a:rPr lang="en-GB" sz="2400" dirty="0">
                <a:cs typeface="Calibri" panose="020F0502020204030204" pitchFamily="34" charset="0"/>
              </a:rPr>
              <a:t>Lunchtime starts:	       	       	11.45am</a:t>
            </a:r>
          </a:p>
          <a:p>
            <a:pPr lvl="0">
              <a:spcBef>
                <a:spcPts val="1000"/>
              </a:spcBef>
            </a:pPr>
            <a:r>
              <a:rPr lang="en-GB" sz="2400" dirty="0">
                <a:cs typeface="Calibri" panose="020F0502020204030204" pitchFamily="34" charset="0"/>
              </a:rPr>
              <a:t>Lunchtime finishes: 	           1pm</a:t>
            </a:r>
          </a:p>
          <a:p>
            <a:pPr lvl="0">
              <a:spcBef>
                <a:spcPts val="1000"/>
              </a:spcBef>
            </a:pPr>
            <a:r>
              <a:rPr lang="en-GB" sz="2400" dirty="0">
                <a:cs typeface="Calibri" panose="020F0502020204030204" pitchFamily="34" charset="0"/>
              </a:rPr>
              <a:t>Pick Up:			        	3.20pm</a:t>
            </a:r>
          </a:p>
        </p:txBody>
      </p:sp>
      <p:pic>
        <p:nvPicPr>
          <p:cNvPr id="2052" name="Picture 4" descr="See the source image">
            <a:extLst>
              <a:ext uri="{FF2B5EF4-FFF2-40B4-BE49-F238E27FC236}">
                <a16:creationId xmlns:a16="http://schemas.microsoft.com/office/drawing/2014/main" id="{CF5A4654-B490-4BC3-ACFA-C5EE614C309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55440" y="1484784"/>
            <a:ext cx="2150368" cy="215036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86EF329-0287-4367-B03D-1A31229CC80E}"/>
              </a:ext>
            </a:extLst>
          </p:cNvPr>
          <p:cNvSpPr txBox="1"/>
          <p:nvPr/>
        </p:nvSpPr>
        <p:spPr>
          <a:xfrm>
            <a:off x="2639616" y="3521264"/>
            <a:ext cx="7432347" cy="2841804"/>
          </a:xfrm>
          <a:prstGeom prst="rect">
            <a:avLst/>
          </a:prstGeom>
          <a:noFill/>
        </p:spPr>
        <p:txBody>
          <a:bodyPr wrap="square" rtlCol="0">
            <a:spAutoFit/>
          </a:bodyPr>
          <a:lstStyle/>
          <a:p>
            <a:pPr lvl="0">
              <a:spcBef>
                <a:spcPts val="1000"/>
              </a:spcBef>
            </a:pPr>
            <a:r>
              <a:rPr lang="en-GB" sz="2400" dirty="0">
                <a:cs typeface="Calibri" panose="020F0502020204030204" pitchFamily="34" charset="0"/>
              </a:rPr>
              <a:t>It is important to ensure your child arrives on time every day.</a:t>
            </a:r>
          </a:p>
          <a:p>
            <a:pPr lvl="0">
              <a:spcBef>
                <a:spcPts val="1000"/>
              </a:spcBef>
            </a:pPr>
            <a:r>
              <a:rPr lang="en-GB" sz="2400" dirty="0">
                <a:cs typeface="Calibri" panose="020F0502020204030204" pitchFamily="34" charset="0"/>
              </a:rPr>
              <a:t>Please let the office/ class teacher know going home arrangements if they are different than usual. </a:t>
            </a:r>
          </a:p>
          <a:p>
            <a:pPr lvl="0">
              <a:spcBef>
                <a:spcPts val="1000"/>
              </a:spcBef>
            </a:pPr>
            <a:r>
              <a:rPr lang="en-GB" sz="2400" dirty="0">
                <a:cs typeface="Calibri" panose="020F0502020204030204" pitchFamily="34" charset="0"/>
              </a:rPr>
              <a:t>If children are not collected by 3.30pm they will be sent to after school club and you may be charged. </a:t>
            </a:r>
          </a:p>
          <a:p>
            <a:endParaRPr lang="en-GB" dirty="0"/>
          </a:p>
        </p:txBody>
      </p:sp>
    </p:spTree>
    <p:extLst>
      <p:ext uri="{BB962C8B-B14F-4D97-AF65-F5344CB8AC3E}">
        <p14:creationId xmlns:p14="http://schemas.microsoft.com/office/powerpoint/2010/main" val="404247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365126"/>
            <a:ext cx="8676456" cy="615602"/>
          </a:xfrm>
        </p:spPr>
        <p:txBody>
          <a:bodyPr>
            <a:normAutofit/>
          </a:bodyPr>
          <a:lstStyle/>
          <a:p>
            <a:r>
              <a:rPr lang="en-GB" sz="3600" b="1" u="sng" dirty="0">
                <a:latin typeface="Calibri" panose="020F0502020204030204" pitchFamily="34" charset="0"/>
                <a:cs typeface="Calibri" panose="020F0502020204030204" pitchFamily="34" charset="0"/>
              </a:rPr>
              <a:t>Our Creative Curriculum</a:t>
            </a:r>
          </a:p>
        </p:txBody>
      </p:sp>
      <p:sp>
        <p:nvSpPr>
          <p:cNvPr id="4" name="Content Placeholder 3"/>
          <p:cNvSpPr>
            <a:spLocks noGrp="1"/>
          </p:cNvSpPr>
          <p:nvPr>
            <p:ph idx="1"/>
          </p:nvPr>
        </p:nvSpPr>
        <p:spPr>
          <a:xfrm>
            <a:off x="1343472" y="1052736"/>
            <a:ext cx="9468544" cy="5440138"/>
          </a:xfrm>
        </p:spPr>
        <p:txBody>
          <a:bodyPr>
            <a:noAutofit/>
          </a:bodyPr>
          <a:lstStyle/>
          <a:p>
            <a:pPr>
              <a:buNone/>
            </a:pPr>
            <a:r>
              <a:rPr lang="en-GB" altLang="en-US" sz="2500" dirty="0"/>
              <a:t>  Using the Early Years Framework and guidance from Development Matters, we provide a rich and stimulating experience, following the children's interests.</a:t>
            </a:r>
          </a:p>
          <a:p>
            <a:pPr>
              <a:buNone/>
            </a:pPr>
            <a:r>
              <a:rPr lang="en-GB" altLang="en-US" sz="2500" dirty="0"/>
              <a:t>	We encourage ‘Child-Initiated Learning Through Play’ in our classroom, break out room (‘the Snug’) and in Yr R’s outside learning environment, which we call the Paddock.</a:t>
            </a:r>
          </a:p>
          <a:p>
            <a:pPr>
              <a:buNone/>
            </a:pPr>
            <a:r>
              <a:rPr lang="en-GB" altLang="en-US" sz="2500" dirty="0"/>
              <a:t>	We also visit the local area when taking the children on local walks - to the park, the Post Office, and later, further afield to </a:t>
            </a:r>
            <a:r>
              <a:rPr lang="en-GB" altLang="en-US" sz="2500" dirty="0" err="1"/>
              <a:t>Wisley</a:t>
            </a:r>
            <a:r>
              <a:rPr lang="en-GB" altLang="en-US" sz="2500" dirty="0"/>
              <a:t>. We organise visitors to school to support learning - for example, the Police and Air Ambulance.</a:t>
            </a:r>
          </a:p>
          <a:p>
            <a:pPr>
              <a:buNone/>
            </a:pPr>
            <a:r>
              <a:rPr lang="en-GB" altLang="en-US" sz="2500" dirty="0"/>
              <a:t>Please let us know if you are happy to come in to talk to the children about your ‘helpful’ job!</a:t>
            </a:r>
          </a:p>
        </p:txBody>
      </p:sp>
    </p:spTree>
    <p:extLst>
      <p:ext uri="{BB962C8B-B14F-4D97-AF65-F5344CB8AC3E}">
        <p14:creationId xmlns:p14="http://schemas.microsoft.com/office/powerpoint/2010/main" val="1509574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488" y="365126"/>
            <a:ext cx="9937104" cy="471586"/>
          </a:xfrm>
        </p:spPr>
        <p:txBody>
          <a:bodyPr>
            <a:normAutofit fontScale="90000"/>
          </a:bodyPr>
          <a:lstStyle/>
          <a:p>
            <a:pPr algn="ctr"/>
            <a:r>
              <a:rPr lang="en-GB" altLang="en-US" sz="3100" b="1" u="sng" dirty="0">
                <a:latin typeface="Calibri" panose="020F0502020204030204" pitchFamily="34" charset="0"/>
                <a:cs typeface="Calibri" panose="020F0502020204030204" pitchFamily="34" charset="0"/>
              </a:rPr>
              <a:t>Themes  (flexible planning according to children’s interests)</a:t>
            </a:r>
            <a:endParaRPr lang="en-GB" sz="3100" b="1"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1775520" y="1143709"/>
            <a:ext cx="8676456" cy="4157500"/>
          </a:xfrm>
        </p:spPr>
        <p:txBody>
          <a:bodyPr>
            <a:normAutofit/>
          </a:bodyPr>
          <a:lstStyle/>
          <a:p>
            <a:pPr marL="609600" indent="-609600" algn="ctr">
              <a:lnSpc>
                <a:spcPct val="80000"/>
              </a:lnSpc>
              <a:buNone/>
              <a:defRPr/>
            </a:pPr>
            <a:r>
              <a:rPr lang="en-GB" b="1" dirty="0"/>
              <a:t>Autumn Term</a:t>
            </a:r>
          </a:p>
          <a:p>
            <a:pPr marL="0" indent="0" algn="ctr">
              <a:lnSpc>
                <a:spcPct val="80000"/>
              </a:lnSpc>
              <a:buNone/>
              <a:defRPr/>
            </a:pPr>
            <a:r>
              <a:rPr lang="en-GB" dirty="0"/>
              <a:t>All About Me</a:t>
            </a:r>
          </a:p>
          <a:p>
            <a:pPr marL="0" indent="0" algn="ctr">
              <a:lnSpc>
                <a:spcPct val="80000"/>
              </a:lnSpc>
              <a:buNone/>
              <a:defRPr/>
            </a:pPr>
            <a:r>
              <a:rPr lang="en-GB" dirty="0"/>
              <a:t>Sparkles and Stars; Christmas</a:t>
            </a:r>
          </a:p>
          <a:p>
            <a:pPr marL="609600" indent="-609600" algn="ctr">
              <a:lnSpc>
                <a:spcPct val="80000"/>
              </a:lnSpc>
              <a:buNone/>
              <a:defRPr/>
            </a:pPr>
            <a:r>
              <a:rPr lang="en-GB" b="1" dirty="0"/>
              <a:t>Spring Term</a:t>
            </a:r>
          </a:p>
          <a:p>
            <a:pPr marL="0" indent="0" algn="ctr">
              <a:lnSpc>
                <a:spcPct val="80000"/>
              </a:lnSpc>
              <a:buNone/>
              <a:defRPr/>
            </a:pPr>
            <a:r>
              <a:rPr lang="en-GB" dirty="0"/>
              <a:t>People Who Help Us</a:t>
            </a:r>
          </a:p>
          <a:p>
            <a:pPr marL="0" indent="0" algn="ctr">
              <a:lnSpc>
                <a:spcPct val="80000"/>
              </a:lnSpc>
              <a:buNone/>
              <a:defRPr/>
            </a:pPr>
            <a:r>
              <a:rPr lang="en-GB" dirty="0"/>
              <a:t>Heroes and Happily Ever After</a:t>
            </a:r>
            <a:endParaRPr lang="en-GB" sz="1200" dirty="0"/>
          </a:p>
          <a:p>
            <a:pPr marL="609600" indent="-609600" algn="ctr">
              <a:lnSpc>
                <a:spcPct val="80000"/>
              </a:lnSpc>
              <a:buNone/>
              <a:defRPr/>
            </a:pPr>
            <a:r>
              <a:rPr lang="en-GB" b="1" dirty="0"/>
              <a:t>Summer Term</a:t>
            </a:r>
          </a:p>
          <a:p>
            <a:pPr marL="609600" indent="-609600" algn="ctr">
              <a:lnSpc>
                <a:spcPct val="80000"/>
              </a:lnSpc>
              <a:buNone/>
              <a:defRPr/>
            </a:pPr>
            <a:r>
              <a:rPr lang="en-GB" dirty="0"/>
              <a:t>Grow, Grow, Grow!</a:t>
            </a:r>
          </a:p>
          <a:p>
            <a:pPr marL="609600" indent="-609600" algn="ctr">
              <a:lnSpc>
                <a:spcPct val="80000"/>
              </a:lnSpc>
              <a:buNone/>
              <a:defRPr/>
            </a:pPr>
            <a:r>
              <a:rPr lang="en-GB" dirty="0"/>
              <a:t>Animal Magic + Transition</a:t>
            </a:r>
          </a:p>
        </p:txBody>
      </p:sp>
      <p:sp>
        <p:nvSpPr>
          <p:cNvPr id="5" name="TextBox 4">
            <a:extLst>
              <a:ext uri="{FF2B5EF4-FFF2-40B4-BE49-F238E27FC236}">
                <a16:creationId xmlns:a16="http://schemas.microsoft.com/office/drawing/2014/main" id="{CC93DB77-D7C4-4D8E-B54B-42556CBECF8F}"/>
              </a:ext>
            </a:extLst>
          </p:cNvPr>
          <p:cNvSpPr txBox="1"/>
          <p:nvPr/>
        </p:nvSpPr>
        <p:spPr>
          <a:xfrm>
            <a:off x="1919536" y="5304094"/>
            <a:ext cx="7632848" cy="1200329"/>
          </a:xfrm>
          <a:prstGeom prst="rect">
            <a:avLst/>
          </a:prstGeom>
          <a:noFill/>
        </p:spPr>
        <p:txBody>
          <a:bodyPr wrap="square" rtlCol="0">
            <a:spAutoFit/>
          </a:bodyPr>
          <a:lstStyle/>
          <a:p>
            <a:pPr algn="ctr"/>
            <a:r>
              <a:rPr lang="en-GB" dirty="0"/>
              <a:t>You can keep up-do-date with your child’s learning by accessing our curriculum page on the school website. </a:t>
            </a:r>
          </a:p>
          <a:p>
            <a:pPr algn="ctr"/>
            <a:r>
              <a:rPr lang="en-GB" dirty="0">
                <a:hlinkClick r:id="rId2"/>
              </a:rPr>
              <a:t>https://www.st-bernadettes.hants.sch.uk/year-r-shakespeare-class/</a:t>
            </a:r>
            <a:endParaRPr lang="en-GB" dirty="0"/>
          </a:p>
          <a:p>
            <a:endParaRPr lang="en-GB" dirty="0"/>
          </a:p>
        </p:txBody>
      </p:sp>
      <p:sp>
        <p:nvSpPr>
          <p:cNvPr id="3" name="TextBox 2">
            <a:extLst>
              <a:ext uri="{FF2B5EF4-FFF2-40B4-BE49-F238E27FC236}">
                <a16:creationId xmlns:a16="http://schemas.microsoft.com/office/drawing/2014/main" id="{A5B68561-1ED7-7405-3DC1-D7033BBD6D7B}"/>
              </a:ext>
            </a:extLst>
          </p:cNvPr>
          <p:cNvSpPr txBox="1"/>
          <p:nvPr/>
        </p:nvSpPr>
        <p:spPr>
          <a:xfrm>
            <a:off x="9264352" y="1484784"/>
            <a:ext cx="2736304" cy="2973122"/>
          </a:xfrm>
          <a:prstGeom prst="rect">
            <a:avLst/>
          </a:prstGeom>
          <a:noFill/>
          <a:ln>
            <a:solidFill>
              <a:schemeClr val="tx1"/>
            </a:solidFill>
          </a:ln>
        </p:spPr>
        <p:txBody>
          <a:bodyPr wrap="square" rtlCol="0">
            <a:spAutoFit/>
          </a:bodyPr>
          <a:lstStyle/>
          <a:p>
            <a:pPr marL="609600" indent="-609600" algn="ctr">
              <a:lnSpc>
                <a:spcPct val="80000"/>
              </a:lnSpc>
              <a:buNone/>
              <a:defRPr/>
            </a:pPr>
            <a:r>
              <a:rPr lang="en-GB" b="1" dirty="0"/>
              <a:t>RE</a:t>
            </a:r>
          </a:p>
          <a:p>
            <a:pPr marL="609600" indent="-609600">
              <a:lnSpc>
                <a:spcPct val="80000"/>
              </a:lnSpc>
              <a:buNone/>
              <a:defRPr/>
            </a:pPr>
            <a:endParaRPr lang="en-GB" dirty="0"/>
          </a:p>
          <a:p>
            <a:pPr marL="609600" indent="-609600">
              <a:lnSpc>
                <a:spcPct val="80000"/>
              </a:lnSpc>
              <a:buNone/>
              <a:defRPr/>
            </a:pPr>
            <a:r>
              <a:rPr lang="en-GB" dirty="0"/>
              <a:t>We follow the ‘Lighting the Path’ scheme of work from the Catholic diocese of Portsmouth, covering themes such as Creation and covenant, Desert to Garden, and to the ends of Earth</a:t>
            </a:r>
          </a:p>
        </p:txBody>
      </p:sp>
    </p:spTree>
    <p:extLst>
      <p:ext uri="{BB962C8B-B14F-4D97-AF65-F5344CB8AC3E}">
        <p14:creationId xmlns:p14="http://schemas.microsoft.com/office/powerpoint/2010/main" val="185279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365126"/>
            <a:ext cx="7632848" cy="536863"/>
          </a:xfrm>
        </p:spPr>
        <p:txBody>
          <a:bodyPr>
            <a:normAutofit fontScale="90000"/>
          </a:bodyPr>
          <a:lstStyle/>
          <a:p>
            <a:pPr algn="ctr"/>
            <a:r>
              <a:rPr lang="en-GB" sz="3600" b="1" u="sng" dirty="0">
                <a:latin typeface="Calibri" panose="020F0502020204030204" pitchFamily="34" charset="0"/>
                <a:cs typeface="Calibri" panose="020F0502020204030204" pitchFamily="34" charset="0"/>
              </a:rPr>
              <a:t>17 Early Learning Goals</a:t>
            </a:r>
          </a:p>
        </p:txBody>
      </p:sp>
      <p:sp>
        <p:nvSpPr>
          <p:cNvPr id="4" name="Content Placeholder 3"/>
          <p:cNvSpPr>
            <a:spLocks noGrp="1"/>
          </p:cNvSpPr>
          <p:nvPr>
            <p:ph idx="1"/>
          </p:nvPr>
        </p:nvSpPr>
        <p:spPr>
          <a:xfrm>
            <a:off x="1199456" y="1447800"/>
            <a:ext cx="9468544" cy="4429472"/>
          </a:xfrm>
        </p:spPr>
        <p:txBody>
          <a:bodyPr>
            <a:noAutofit/>
          </a:bodyPr>
          <a:lstStyle/>
          <a:p>
            <a:pPr>
              <a:buNone/>
            </a:pPr>
            <a:r>
              <a:rPr lang="en-GB" altLang="en-US" sz="2400" dirty="0"/>
              <a:t>	</a:t>
            </a:r>
            <a:endParaRPr lang="en-GB" altLang="en-US" sz="2500" dirty="0"/>
          </a:p>
        </p:txBody>
      </p:sp>
      <p:pic>
        <p:nvPicPr>
          <p:cNvPr id="3" name="Picture 2"/>
          <p:cNvPicPr>
            <a:picLocks noChangeAspect="1"/>
          </p:cNvPicPr>
          <p:nvPr/>
        </p:nvPicPr>
        <p:blipFill>
          <a:blip r:embed="rId2"/>
          <a:stretch>
            <a:fillRect/>
          </a:stretch>
        </p:blipFill>
        <p:spPr>
          <a:xfrm>
            <a:off x="2063552" y="901989"/>
            <a:ext cx="7483083" cy="5480102"/>
          </a:xfrm>
          <a:prstGeom prst="rect">
            <a:avLst/>
          </a:prstGeom>
        </p:spPr>
      </p:pic>
    </p:spTree>
    <p:extLst>
      <p:ext uri="{BB962C8B-B14F-4D97-AF65-F5344CB8AC3E}">
        <p14:creationId xmlns:p14="http://schemas.microsoft.com/office/powerpoint/2010/main" val="1941171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402DBF-AB2C-491A-BFA0-7A4A4B88A4C9}"/>
              </a:ext>
            </a:extLst>
          </p:cNvPr>
          <p:cNvSpPr>
            <a:spLocks noGrp="1"/>
          </p:cNvSpPr>
          <p:nvPr>
            <p:ph type="title"/>
          </p:nvPr>
        </p:nvSpPr>
        <p:spPr>
          <a:xfrm>
            <a:off x="1037692" y="260648"/>
            <a:ext cx="10116616" cy="1296144"/>
          </a:xfrm>
        </p:spPr>
        <p:txBody>
          <a:bodyPr>
            <a:normAutofit/>
          </a:bodyPr>
          <a:lstStyle/>
          <a:p>
            <a:pPr algn="ctr"/>
            <a:r>
              <a:rPr lang="en-GB" sz="3600" b="1" dirty="0">
                <a:latin typeface="+mn-lt"/>
                <a:cs typeface="Calibri" panose="020F0502020204030204" pitchFamily="34" charset="0"/>
              </a:rPr>
              <a:t>Our School Rules</a:t>
            </a:r>
            <a:br>
              <a:rPr lang="en-GB" sz="3600" dirty="0">
                <a:latin typeface="Calibri" panose="020F0502020204030204" pitchFamily="34" charset="0"/>
                <a:cs typeface="Calibri" panose="020F0502020204030204" pitchFamily="34" charset="0"/>
              </a:rPr>
            </a:br>
            <a:endParaRPr lang="en-GB" sz="3600" dirty="0">
              <a:latin typeface="Calibri" panose="020F0502020204030204" pitchFamily="34" charset="0"/>
              <a:cs typeface="Calibri" panose="020F0502020204030204" pitchFamily="34" charset="0"/>
            </a:endParaRPr>
          </a:p>
        </p:txBody>
      </p:sp>
      <p:sp>
        <p:nvSpPr>
          <p:cNvPr id="6" name="Text Placeholder 5">
            <a:extLst>
              <a:ext uri="{FF2B5EF4-FFF2-40B4-BE49-F238E27FC236}">
                <a16:creationId xmlns:a16="http://schemas.microsoft.com/office/drawing/2014/main" id="{44500616-53EE-47B2-9018-569BEF5CC858}"/>
              </a:ext>
            </a:extLst>
          </p:cNvPr>
          <p:cNvSpPr>
            <a:spLocks noGrp="1"/>
          </p:cNvSpPr>
          <p:nvPr>
            <p:ph type="body" idx="1"/>
          </p:nvPr>
        </p:nvSpPr>
        <p:spPr>
          <a:xfrm>
            <a:off x="3352800" y="1916832"/>
            <a:ext cx="5486400" cy="2376264"/>
          </a:xfrm>
        </p:spPr>
        <p:txBody>
          <a:bodyPr>
            <a:noAutofit/>
          </a:bodyPr>
          <a:lstStyle/>
          <a:p>
            <a:pPr algn="ctr"/>
            <a:r>
              <a:rPr lang="en-GB" sz="3000" dirty="0">
                <a:latin typeface="Calibri" panose="020F0502020204030204" pitchFamily="34" charset="0"/>
                <a:cs typeface="Calibri" panose="020F0502020204030204" pitchFamily="34" charset="0"/>
              </a:rPr>
              <a:t>Be safe</a:t>
            </a:r>
          </a:p>
          <a:p>
            <a:pPr algn="ctr"/>
            <a:r>
              <a:rPr lang="en-GB" sz="3000" dirty="0">
                <a:latin typeface="Calibri" panose="020F0502020204030204" pitchFamily="34" charset="0"/>
                <a:cs typeface="Calibri" panose="020F0502020204030204" pitchFamily="34" charset="0"/>
              </a:rPr>
              <a:t>Be respectful</a:t>
            </a:r>
          </a:p>
          <a:p>
            <a:pPr algn="ctr"/>
            <a:r>
              <a:rPr lang="en-GB" sz="3000" dirty="0">
                <a:latin typeface="Calibri" panose="020F0502020204030204" pitchFamily="34" charset="0"/>
                <a:cs typeface="Calibri" panose="020F0502020204030204" pitchFamily="34" charset="0"/>
              </a:rPr>
              <a:t>Be ready to learn</a:t>
            </a:r>
          </a:p>
        </p:txBody>
      </p:sp>
    </p:spTree>
    <p:extLst>
      <p:ext uri="{BB962C8B-B14F-4D97-AF65-F5344CB8AC3E}">
        <p14:creationId xmlns:p14="http://schemas.microsoft.com/office/powerpoint/2010/main" val="1902597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3147095" y="788665"/>
            <a:ext cx="6309320" cy="4731990"/>
          </a:xfrm>
          <a:prstGeom prst="rect">
            <a:avLst/>
          </a:prstGeom>
        </p:spPr>
      </p:pic>
    </p:spTree>
    <p:extLst>
      <p:ext uri="{BB962C8B-B14F-4D97-AF65-F5344CB8AC3E}">
        <p14:creationId xmlns:p14="http://schemas.microsoft.com/office/powerpoint/2010/main" val="239361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365126"/>
            <a:ext cx="8892480" cy="543594"/>
          </a:xfrm>
        </p:spPr>
        <p:txBody>
          <a:bodyPr>
            <a:normAutofit/>
          </a:bodyPr>
          <a:lstStyle/>
          <a:p>
            <a:r>
              <a:rPr lang="en-GB" sz="2800" b="1" u="sng" dirty="0">
                <a:latin typeface="Calibri" panose="020F0502020204030204" pitchFamily="34" charset="0"/>
                <a:cs typeface="Calibri" panose="020F0502020204030204" pitchFamily="34" charset="0"/>
              </a:rPr>
              <a:t>Timetable</a:t>
            </a:r>
          </a:p>
        </p:txBody>
      </p:sp>
      <p:sp>
        <p:nvSpPr>
          <p:cNvPr id="3" name="Content Placeholder 2"/>
          <p:cNvSpPr>
            <a:spLocks noGrp="1"/>
          </p:cNvSpPr>
          <p:nvPr>
            <p:ph idx="1"/>
          </p:nvPr>
        </p:nvSpPr>
        <p:spPr>
          <a:xfrm>
            <a:off x="839416" y="1052736"/>
            <a:ext cx="10548664" cy="5040560"/>
          </a:xfrm>
        </p:spPr>
        <p:txBody>
          <a:bodyPr>
            <a:noAutofit/>
          </a:bodyPr>
          <a:lstStyle/>
          <a:p>
            <a:pPr marL="0" indent="0">
              <a:buNone/>
            </a:pPr>
            <a:r>
              <a:rPr lang="en-GB" dirty="0"/>
              <a:t>Reading books and reading records should be in your child’s zippy wallet in school every day. Please ensure Home Learning books and library books are in on the appropriate days.</a:t>
            </a:r>
          </a:p>
          <a:p>
            <a:pPr marL="0" indent="0">
              <a:buNone/>
            </a:pPr>
            <a:endParaRPr lang="en-GB" sz="1000" dirty="0"/>
          </a:p>
          <a:p>
            <a:pPr marL="0" indent="0">
              <a:spcBef>
                <a:spcPts val="600"/>
              </a:spcBef>
              <a:buNone/>
            </a:pPr>
            <a:r>
              <a:rPr lang="en-GB" sz="1800" dirty="0"/>
              <a:t>	Mon: 	-Home Learning book returned to school</a:t>
            </a:r>
          </a:p>
          <a:p>
            <a:pPr marL="1645920" lvl="7" indent="0">
              <a:buNone/>
            </a:pPr>
            <a:r>
              <a:rPr lang="en-GB" sz="1800" dirty="0"/>
              <a:t>	-Shakespeare or Hathaway teddy / RE bag returned to school</a:t>
            </a:r>
          </a:p>
          <a:p>
            <a:pPr marL="0" indent="0">
              <a:lnSpc>
                <a:spcPct val="100000"/>
              </a:lnSpc>
              <a:spcBef>
                <a:spcPts val="600"/>
              </a:spcBef>
              <a:buNone/>
            </a:pPr>
            <a:r>
              <a:rPr lang="en-GB" sz="500" dirty="0"/>
              <a:t>		</a:t>
            </a:r>
            <a:r>
              <a:rPr lang="en-GB" sz="1800" dirty="0"/>
              <a:t>-Reading book changed and new one sent home (to be brought in daily with reading 		record book)</a:t>
            </a:r>
          </a:p>
          <a:p>
            <a:pPr marL="0" indent="0">
              <a:lnSpc>
                <a:spcPct val="100000"/>
              </a:lnSpc>
              <a:spcBef>
                <a:spcPts val="600"/>
              </a:spcBef>
              <a:buNone/>
            </a:pPr>
            <a:r>
              <a:rPr lang="en-GB" sz="1800" b="1" dirty="0"/>
              <a:t>		</a:t>
            </a:r>
            <a:r>
              <a:rPr lang="en-GB" sz="1800" b="1" u="sng" dirty="0"/>
              <a:t>Your child should be reading their reading book fluently (no or little sounding </a:t>
            </a:r>
            <a:r>
              <a:rPr lang="en-GB" sz="1800" b="1" dirty="0"/>
              <a:t>		</a:t>
            </a:r>
            <a:r>
              <a:rPr lang="en-GB" sz="1800" b="1" u="sng" dirty="0"/>
              <a:t>out to decode) with a 95% accuracy.</a:t>
            </a:r>
          </a:p>
          <a:p>
            <a:pPr marL="0" indent="0">
              <a:lnSpc>
                <a:spcPct val="100000"/>
              </a:lnSpc>
              <a:spcBef>
                <a:spcPts val="600"/>
              </a:spcBef>
              <a:buNone/>
            </a:pPr>
            <a:endParaRPr lang="en-GB" sz="500" dirty="0"/>
          </a:p>
          <a:p>
            <a:pPr marL="0" indent="0">
              <a:lnSpc>
                <a:spcPct val="100000"/>
              </a:lnSpc>
              <a:spcBef>
                <a:spcPts val="600"/>
              </a:spcBef>
              <a:buNone/>
            </a:pPr>
            <a:r>
              <a:rPr lang="en-GB" sz="1800" dirty="0"/>
              <a:t>	Wed:	-Home Learning book sent home with new home learning in (every fortnight)</a:t>
            </a:r>
          </a:p>
          <a:p>
            <a:pPr marL="0" indent="0">
              <a:lnSpc>
                <a:spcPct val="100000"/>
              </a:lnSpc>
              <a:spcBef>
                <a:spcPts val="600"/>
              </a:spcBef>
              <a:buNone/>
            </a:pPr>
            <a:r>
              <a:rPr lang="en-GB" sz="1800" dirty="0"/>
              <a:t>		-Shakespeare or Hathaway teddy / RE bag sent home</a:t>
            </a:r>
          </a:p>
          <a:p>
            <a:pPr marL="0" indent="0">
              <a:lnSpc>
                <a:spcPct val="100000"/>
              </a:lnSpc>
              <a:spcBef>
                <a:spcPts val="600"/>
              </a:spcBef>
              <a:buNone/>
            </a:pPr>
            <a:r>
              <a:rPr lang="en-GB" sz="1800" dirty="0"/>
              <a:t>		-PE (no earrings or tights please. Children get changed at school.)</a:t>
            </a:r>
          </a:p>
          <a:p>
            <a:pPr marL="0" indent="0">
              <a:lnSpc>
                <a:spcPct val="100000"/>
              </a:lnSpc>
              <a:spcBef>
                <a:spcPts val="600"/>
              </a:spcBef>
              <a:buNone/>
            </a:pPr>
            <a:r>
              <a:rPr lang="en-GB" sz="1800" dirty="0"/>
              <a:t>		-Bring in Library book to be changed</a:t>
            </a:r>
          </a:p>
          <a:p>
            <a:pPr marL="0" indent="0">
              <a:lnSpc>
                <a:spcPct val="100000"/>
              </a:lnSpc>
              <a:spcBef>
                <a:spcPts val="600"/>
              </a:spcBef>
              <a:buNone/>
            </a:pPr>
            <a:endParaRPr lang="en-GB" sz="500" dirty="0"/>
          </a:p>
          <a:p>
            <a:pPr marL="0" indent="0">
              <a:lnSpc>
                <a:spcPct val="100000"/>
              </a:lnSpc>
              <a:spcBef>
                <a:spcPts val="600"/>
              </a:spcBef>
              <a:buNone/>
            </a:pPr>
            <a:r>
              <a:rPr lang="en-GB" sz="1800" dirty="0"/>
              <a:t>	Fri:	Active Oracy for one colour group (see overview on Parents Whiteboard)</a:t>
            </a:r>
          </a:p>
        </p:txBody>
      </p:sp>
    </p:spTree>
    <p:extLst>
      <p:ext uri="{BB962C8B-B14F-4D97-AF65-F5344CB8AC3E}">
        <p14:creationId xmlns:p14="http://schemas.microsoft.com/office/powerpoint/2010/main" val="2232108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59496" y="725503"/>
            <a:ext cx="10297144" cy="4250784"/>
          </a:xfrm>
        </p:spPr>
        <p:txBody>
          <a:bodyPr>
            <a:noAutofit/>
          </a:bodyPr>
          <a:lstStyle/>
          <a:p>
            <a:r>
              <a:rPr lang="en-GB" altLang="en-US" sz="2800" dirty="0"/>
              <a:t>Continuous assessment and observations made of all children to inform future planning</a:t>
            </a:r>
          </a:p>
          <a:p>
            <a:r>
              <a:rPr lang="en-GB" altLang="en-US" sz="2800" dirty="0"/>
              <a:t>Statutory Baseline Assessment</a:t>
            </a:r>
          </a:p>
          <a:p>
            <a:pPr marL="0" indent="0">
              <a:buNone/>
            </a:pPr>
            <a:r>
              <a:rPr lang="en-GB" u="sng" dirty="0">
                <a:hlinkClick r:id="rId2"/>
              </a:rPr>
              <a:t>https://www.gov.uk/government/publications/reception-baseline-assessment-information-for-parents</a:t>
            </a:r>
            <a:endParaRPr lang="en-GB" u="sng" dirty="0"/>
          </a:p>
          <a:p>
            <a:r>
              <a:rPr lang="en-GB" altLang="en-US" sz="2800" dirty="0"/>
              <a:t>Learning Review Meetings (Oct &amp; Feb)</a:t>
            </a:r>
          </a:p>
          <a:p>
            <a:r>
              <a:rPr lang="en-GB" altLang="en-US" sz="2800" dirty="0"/>
              <a:t>Early Years Foundation Stage Profile</a:t>
            </a:r>
          </a:p>
          <a:p>
            <a:r>
              <a:rPr lang="en-GB" altLang="en-US" sz="2800" dirty="0"/>
              <a:t>Reports (July)</a:t>
            </a:r>
          </a:p>
          <a:p>
            <a:r>
              <a:rPr lang="en-US" altLang="en-US" sz="2800" dirty="0"/>
              <a:t>Tapestry (online learning journey) and Big Books</a:t>
            </a:r>
          </a:p>
        </p:txBody>
      </p:sp>
      <p:sp>
        <p:nvSpPr>
          <p:cNvPr id="4" name="Title 1"/>
          <p:cNvSpPr>
            <a:spLocks noGrp="1"/>
          </p:cNvSpPr>
          <p:nvPr>
            <p:ph type="title"/>
          </p:nvPr>
        </p:nvSpPr>
        <p:spPr>
          <a:xfrm>
            <a:off x="1919536" y="188640"/>
            <a:ext cx="6696744" cy="536863"/>
          </a:xfrm>
        </p:spPr>
        <p:txBody>
          <a:bodyPr>
            <a:normAutofit/>
          </a:bodyPr>
          <a:lstStyle/>
          <a:p>
            <a:pPr algn="ctr"/>
            <a:r>
              <a:rPr lang="en-GB" sz="2800" b="1" u="sng" dirty="0">
                <a:latin typeface="Calibri" panose="020F0502020204030204" pitchFamily="34" charset="0"/>
                <a:cs typeface="Calibri" panose="020F0502020204030204" pitchFamily="34" charset="0"/>
              </a:rPr>
              <a:t>Assessment</a:t>
            </a:r>
          </a:p>
        </p:txBody>
      </p:sp>
    </p:spTree>
    <p:extLst>
      <p:ext uri="{BB962C8B-B14F-4D97-AF65-F5344CB8AC3E}">
        <p14:creationId xmlns:p14="http://schemas.microsoft.com/office/powerpoint/2010/main" val="1199444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7560840" cy="536863"/>
          </a:xfrm>
        </p:spPr>
        <p:txBody>
          <a:bodyPr>
            <a:normAutofit/>
          </a:bodyPr>
          <a:lstStyle/>
          <a:p>
            <a:pPr algn="ctr"/>
            <a:r>
              <a:rPr lang="en-GB" sz="2800" b="1" u="sng" dirty="0">
                <a:latin typeface="Calibri" panose="020F0502020204030204" pitchFamily="34" charset="0"/>
                <a:cs typeface="Calibri" panose="020F0502020204030204" pitchFamily="34" charset="0"/>
              </a:rPr>
              <a:t>Phonics</a:t>
            </a:r>
          </a:p>
        </p:txBody>
      </p:sp>
      <p:sp>
        <p:nvSpPr>
          <p:cNvPr id="4" name="Content Placeholder 3"/>
          <p:cNvSpPr>
            <a:spLocks noGrp="1"/>
          </p:cNvSpPr>
          <p:nvPr>
            <p:ph idx="1"/>
          </p:nvPr>
        </p:nvSpPr>
        <p:spPr>
          <a:xfrm>
            <a:off x="407368" y="725503"/>
            <a:ext cx="11449272" cy="5151769"/>
          </a:xfrm>
        </p:spPr>
        <p:txBody>
          <a:bodyPr>
            <a:noAutofit/>
          </a:bodyPr>
          <a:lstStyle/>
          <a:p>
            <a:pPr>
              <a:lnSpc>
                <a:spcPct val="80000"/>
              </a:lnSpc>
            </a:pPr>
            <a:r>
              <a:rPr lang="en-GB" altLang="en-US" sz="2200" dirty="0">
                <a:cs typeface="Calibri" panose="020F0502020204030204" pitchFamily="34" charset="0"/>
              </a:rPr>
              <a:t>We follow the Little </a:t>
            </a:r>
            <a:r>
              <a:rPr lang="en-GB" altLang="en-US" sz="2200" dirty="0" err="1">
                <a:cs typeface="Calibri" panose="020F0502020204030204" pitchFamily="34" charset="0"/>
              </a:rPr>
              <a:t>Wandle</a:t>
            </a:r>
            <a:r>
              <a:rPr lang="en-GB" altLang="en-US" sz="2200" dirty="0">
                <a:cs typeface="Calibri" panose="020F0502020204030204" pitchFamily="34" charset="0"/>
              </a:rPr>
              <a:t> phonics programme.</a:t>
            </a:r>
          </a:p>
          <a:p>
            <a:pPr>
              <a:lnSpc>
                <a:spcPct val="80000"/>
              </a:lnSpc>
            </a:pPr>
            <a:r>
              <a:rPr lang="en-GB" altLang="en-US" sz="2200" dirty="0">
                <a:cs typeface="Calibri" panose="020F0502020204030204" pitchFamily="34" charset="0"/>
              </a:rPr>
              <a:t>Letter sounds (phonemes) using accurate articulation.</a:t>
            </a:r>
          </a:p>
          <a:p>
            <a:pPr>
              <a:lnSpc>
                <a:spcPct val="80000"/>
              </a:lnSpc>
            </a:pPr>
            <a:r>
              <a:rPr lang="en-GB" altLang="en-US" sz="2200" dirty="0">
                <a:cs typeface="Calibri" panose="020F0502020204030204" pitchFamily="34" charset="0"/>
              </a:rPr>
              <a:t>Phonemes are taught in specific sequence to allow early blending skills to be developed.</a:t>
            </a:r>
          </a:p>
          <a:p>
            <a:pPr>
              <a:lnSpc>
                <a:spcPct val="80000"/>
              </a:lnSpc>
            </a:pPr>
            <a:r>
              <a:rPr lang="en-GB" altLang="en-US" sz="2200" dirty="0">
                <a:cs typeface="Calibri" panose="020F0502020204030204" pitchFamily="34" charset="0"/>
              </a:rPr>
              <a:t>Be wary! ‘m, n, d, b’ – please listen to how Mrs Matthews says these phonemes!</a:t>
            </a:r>
          </a:p>
          <a:p>
            <a:pPr>
              <a:lnSpc>
                <a:spcPct val="80000"/>
              </a:lnSpc>
            </a:pPr>
            <a:r>
              <a:rPr lang="en-GB" altLang="en-US" sz="2200" dirty="0">
                <a:cs typeface="Calibri" panose="020F0502020204030204" pitchFamily="34" charset="0"/>
              </a:rPr>
              <a:t>Segmenting and blending phonemes and graphemes to read and write words.</a:t>
            </a:r>
          </a:p>
          <a:p>
            <a:pPr marL="0" indent="0">
              <a:lnSpc>
                <a:spcPct val="80000"/>
              </a:lnSpc>
              <a:buNone/>
            </a:pPr>
            <a:r>
              <a:rPr lang="en-GB" altLang="en-US" sz="2200" b="1" u="sng" dirty="0">
                <a:cs typeface="Calibri" panose="020F0502020204030204" pitchFamily="34" charset="0"/>
              </a:rPr>
              <a:t>To support at home:</a:t>
            </a:r>
            <a:r>
              <a:rPr lang="en-GB" altLang="en-US" sz="2200" b="1" dirty="0">
                <a:cs typeface="Calibri" panose="020F0502020204030204" pitchFamily="34" charset="0"/>
              </a:rPr>
              <a:t> Please access the Little </a:t>
            </a:r>
            <a:r>
              <a:rPr lang="en-GB" altLang="en-US" sz="2200" b="1" dirty="0" err="1">
                <a:cs typeface="Calibri" panose="020F0502020204030204" pitchFamily="34" charset="0"/>
              </a:rPr>
              <a:t>Wandle</a:t>
            </a:r>
            <a:r>
              <a:rPr lang="en-GB" altLang="en-US" sz="2200" b="1" dirty="0">
                <a:cs typeface="Calibri" panose="020F0502020204030204" pitchFamily="34" charset="0"/>
              </a:rPr>
              <a:t> website, with support for parents, below:</a:t>
            </a:r>
          </a:p>
          <a:p>
            <a:pPr marL="0" indent="0" algn="ctr">
              <a:lnSpc>
                <a:spcPct val="80000"/>
              </a:lnSpc>
              <a:buNone/>
            </a:pPr>
            <a:r>
              <a:rPr lang="en-GB" altLang="en-US" sz="2200" b="1" dirty="0">
                <a:cs typeface="Calibri" panose="020F0502020204030204" pitchFamily="34" charset="0"/>
                <a:hlinkClick r:id="rId2"/>
              </a:rPr>
              <a:t>https://www.littlewandlelettersandsounds.org.uk/resources/for-parents/</a:t>
            </a:r>
            <a:endParaRPr lang="en-GB" altLang="en-US" sz="2200" b="1" dirty="0">
              <a:cs typeface="Calibri" panose="020F0502020204030204" pitchFamily="34" charset="0"/>
            </a:endParaRPr>
          </a:p>
          <a:p>
            <a:pPr marL="0" indent="0">
              <a:lnSpc>
                <a:spcPct val="80000"/>
              </a:lnSpc>
              <a:buNone/>
            </a:pPr>
            <a:r>
              <a:rPr lang="en-GB" altLang="en-US" sz="2200" dirty="0">
                <a:cs typeface="Calibri" panose="020F0502020204030204" pitchFamily="34" charset="0"/>
              </a:rPr>
              <a:t>Or look on Tapestry, where we will post videos to ways to help support your child in reading and phonics!</a:t>
            </a:r>
            <a:endParaRPr lang="en-GB" altLang="en-US" sz="2600" b="1" dirty="0"/>
          </a:p>
          <a:p>
            <a:pPr>
              <a:buNone/>
            </a:pPr>
            <a:endParaRPr lang="en-GB" altLang="en-US" sz="2600" dirty="0"/>
          </a:p>
        </p:txBody>
      </p:sp>
    </p:spTree>
    <p:extLst>
      <p:ext uri="{BB962C8B-B14F-4D97-AF65-F5344CB8AC3E}">
        <p14:creationId xmlns:p14="http://schemas.microsoft.com/office/powerpoint/2010/main" val="2843971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6632"/>
            <a:ext cx="9829800" cy="543594"/>
          </a:xfrm>
        </p:spPr>
        <p:txBody>
          <a:bodyPr>
            <a:normAutofit/>
          </a:bodyPr>
          <a:lstStyle/>
          <a:p>
            <a:r>
              <a:rPr lang="en-GB" sz="2800" b="1" u="sng" dirty="0">
                <a:latin typeface="Calibri" panose="020F0502020204030204" pitchFamily="34" charset="0"/>
                <a:cs typeface="Calibri" panose="020F0502020204030204" pitchFamily="34" charset="0"/>
              </a:rPr>
              <a:t>Class information </a:t>
            </a:r>
          </a:p>
        </p:txBody>
      </p:sp>
      <p:sp>
        <p:nvSpPr>
          <p:cNvPr id="3" name="Content Placeholder 2"/>
          <p:cNvSpPr>
            <a:spLocks noGrp="1"/>
          </p:cNvSpPr>
          <p:nvPr>
            <p:ph idx="1"/>
          </p:nvPr>
        </p:nvSpPr>
        <p:spPr>
          <a:xfrm>
            <a:off x="335360" y="620688"/>
            <a:ext cx="11449272" cy="4250784"/>
          </a:xfrm>
        </p:spPr>
        <p:txBody>
          <a:bodyPr>
            <a:noAutofit/>
          </a:bodyPr>
          <a:lstStyle/>
          <a:p>
            <a:r>
              <a:rPr lang="en-GB" dirty="0"/>
              <a:t>Reading books and reading records should be in your child’s book bag every day. Please ensure Home Learning books and library books are in on the appropriate days.</a:t>
            </a:r>
          </a:p>
          <a:p>
            <a:pPr>
              <a:lnSpc>
                <a:spcPct val="80000"/>
              </a:lnSpc>
              <a:defRPr/>
            </a:pPr>
            <a:r>
              <a:rPr lang="en-GB" altLang="en-US" dirty="0"/>
              <a:t>Reading book and Reading Record – please write any comments in this book – we do value your comments. </a:t>
            </a:r>
          </a:p>
          <a:p>
            <a:pPr>
              <a:lnSpc>
                <a:spcPct val="80000"/>
              </a:lnSpc>
              <a:defRPr/>
            </a:pPr>
            <a:r>
              <a:rPr lang="en-GB" altLang="en-US" dirty="0"/>
              <a:t>Home Learning Book  - variety of activities including RE, phonics and maths</a:t>
            </a:r>
          </a:p>
          <a:p>
            <a:pPr>
              <a:lnSpc>
                <a:spcPct val="80000"/>
              </a:lnSpc>
              <a:defRPr/>
            </a:pPr>
            <a:r>
              <a:rPr lang="en-GB" altLang="en-US" dirty="0"/>
              <a:t>Phonics sheets / key and tricky words / number practice cards</a:t>
            </a:r>
          </a:p>
          <a:p>
            <a:pPr>
              <a:lnSpc>
                <a:spcPct val="80000"/>
              </a:lnSpc>
              <a:defRPr/>
            </a:pPr>
            <a:r>
              <a:rPr lang="en-GB" altLang="en-US" dirty="0"/>
              <a:t>Laminated name to practise name writing (writing name by Christmas – lower case!)</a:t>
            </a:r>
          </a:p>
          <a:p>
            <a:pPr>
              <a:lnSpc>
                <a:spcPct val="80000"/>
              </a:lnSpc>
              <a:defRPr/>
            </a:pPr>
            <a:r>
              <a:rPr lang="en-GB" altLang="en-US" dirty="0"/>
              <a:t>Library book – changed weekly</a:t>
            </a:r>
          </a:p>
          <a:p>
            <a:pPr>
              <a:lnSpc>
                <a:spcPct val="80000"/>
              </a:lnSpc>
              <a:defRPr/>
            </a:pPr>
            <a:r>
              <a:rPr lang="en-GB" altLang="en-US" dirty="0"/>
              <a:t>‘Chance to take home ‘Shakespeare’ or ‘Hathaway’ bears.</a:t>
            </a:r>
          </a:p>
          <a:p>
            <a:pPr>
              <a:lnSpc>
                <a:spcPct val="80000"/>
              </a:lnSpc>
              <a:defRPr/>
            </a:pPr>
            <a:r>
              <a:rPr lang="en-GB" altLang="en-US" dirty="0"/>
              <a:t>Please use Tapestry to record any amazing moments of your child in their home environment – photos or videos.</a:t>
            </a:r>
          </a:p>
          <a:p>
            <a:pPr algn="ctr">
              <a:lnSpc>
                <a:spcPct val="80000"/>
              </a:lnSpc>
              <a:buNone/>
              <a:defRPr/>
            </a:pPr>
            <a:r>
              <a:rPr lang="en-GB" altLang="en-US" dirty="0">
                <a:solidFill>
                  <a:schemeClr val="folHlink"/>
                </a:solidFill>
              </a:rPr>
              <a:t>    </a:t>
            </a:r>
            <a:endParaRPr lang="en-GB" b="1" dirty="0"/>
          </a:p>
        </p:txBody>
      </p:sp>
    </p:spTree>
    <p:extLst>
      <p:ext uri="{BB962C8B-B14F-4D97-AF65-F5344CB8AC3E}">
        <p14:creationId xmlns:p14="http://schemas.microsoft.com/office/powerpoint/2010/main" val="194171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7448" y="332656"/>
            <a:ext cx="10585176" cy="4394800"/>
          </a:xfrm>
        </p:spPr>
        <p:txBody>
          <a:bodyPr>
            <a:noAutofit/>
          </a:bodyPr>
          <a:lstStyle/>
          <a:p>
            <a:pPr marL="0" indent="0">
              <a:spcBef>
                <a:spcPct val="0"/>
              </a:spcBef>
              <a:buNone/>
            </a:pPr>
            <a:r>
              <a:rPr lang="en-GB" altLang="en-US" sz="2800" b="1" u="sng" dirty="0">
                <a:latin typeface="Calibri" panose="020F0502020204030204" pitchFamily="34" charset="0"/>
                <a:ea typeface="+mj-ea"/>
                <a:cs typeface="Calibri" panose="020F0502020204030204" pitchFamily="34" charset="0"/>
              </a:rPr>
              <a:t>How to help your child</a:t>
            </a:r>
          </a:p>
          <a:p>
            <a:pPr>
              <a:lnSpc>
                <a:spcPct val="80000"/>
              </a:lnSpc>
            </a:pPr>
            <a:r>
              <a:rPr lang="en-GB" altLang="en-US" sz="2200" dirty="0"/>
              <a:t>Talk, talk, talk to your child – eye contact, no distractions, questioning, asking / giving opinions, getting them to follow simple instructions, asking about their day etc.</a:t>
            </a:r>
          </a:p>
          <a:p>
            <a:pPr>
              <a:lnSpc>
                <a:spcPct val="80000"/>
              </a:lnSpc>
            </a:pPr>
            <a:r>
              <a:rPr lang="en-GB" altLang="en-US" sz="2200" dirty="0"/>
              <a:t>Your child is far more capable than they may let on! They are capable of getting dressed, using the toilet independently, using cutlery etc. Give them these opportunities!</a:t>
            </a:r>
          </a:p>
          <a:p>
            <a:pPr>
              <a:lnSpc>
                <a:spcPct val="80000"/>
              </a:lnSpc>
            </a:pPr>
            <a:r>
              <a:rPr lang="en-GB" altLang="en-US" sz="2200" dirty="0"/>
              <a:t>You are your child’s greatest role model! Are you calm? Consistent? Are you demonstrating reading? Writing? Is your language appropriate?</a:t>
            </a:r>
          </a:p>
          <a:p>
            <a:pPr>
              <a:lnSpc>
                <a:spcPct val="80000"/>
              </a:lnSpc>
            </a:pPr>
            <a:r>
              <a:rPr lang="en-GB" altLang="en-US" sz="2200" dirty="0"/>
              <a:t>Please do not complete your child’s home learning for them! A mark on the paper by them (with a note from you to explain what they have said or done) is far more meaningful to them and us, than a beautiful picture clearly drawn by Mummy.</a:t>
            </a:r>
          </a:p>
          <a:p>
            <a:pPr>
              <a:lnSpc>
                <a:spcPct val="80000"/>
              </a:lnSpc>
            </a:pPr>
            <a:r>
              <a:rPr lang="en-GB" altLang="en-US" sz="2800" b="1" dirty="0"/>
              <a:t>Ongoing reading, writing and number practice at home will reinforce and celebrate your child’s learning and progress </a:t>
            </a:r>
            <a:r>
              <a:rPr lang="en-GB" sz="2800" b="1" dirty="0"/>
              <a:t> </a:t>
            </a:r>
          </a:p>
          <a:p>
            <a:pPr>
              <a:lnSpc>
                <a:spcPct val="80000"/>
              </a:lnSpc>
            </a:pPr>
            <a:endParaRPr lang="en-GB" altLang="en-US" sz="2800" b="1" dirty="0"/>
          </a:p>
          <a:p>
            <a:pPr marL="0" indent="0">
              <a:buNone/>
            </a:pPr>
            <a:endParaRPr lang="en-GB" sz="2500" dirty="0"/>
          </a:p>
        </p:txBody>
      </p:sp>
    </p:spTree>
    <p:extLst>
      <p:ext uri="{BB962C8B-B14F-4D97-AF65-F5344CB8AC3E}">
        <p14:creationId xmlns:p14="http://schemas.microsoft.com/office/powerpoint/2010/main" val="3904799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7448" y="476672"/>
            <a:ext cx="10585176" cy="4250784"/>
          </a:xfrm>
        </p:spPr>
        <p:txBody>
          <a:bodyPr>
            <a:noAutofit/>
          </a:bodyPr>
          <a:lstStyle/>
          <a:p>
            <a:pPr>
              <a:lnSpc>
                <a:spcPct val="80000"/>
              </a:lnSpc>
            </a:pPr>
            <a:r>
              <a:rPr lang="en-GB" altLang="en-US" sz="2200" dirty="0"/>
              <a:t>Please check the </a:t>
            </a:r>
            <a:r>
              <a:rPr lang="en-GB" altLang="en-US" sz="2200" dirty="0" err="1"/>
              <a:t>Yr</a:t>
            </a:r>
            <a:r>
              <a:rPr lang="en-GB" altLang="en-US" sz="2200" dirty="0"/>
              <a:t> R parents whiteboard in the Paddock and Tapestry regularly, for notes and information about upcoming events.</a:t>
            </a:r>
          </a:p>
          <a:p>
            <a:pPr>
              <a:lnSpc>
                <a:spcPct val="80000"/>
              </a:lnSpc>
            </a:pPr>
            <a:r>
              <a:rPr lang="en-GB" altLang="en-US" sz="2200" dirty="0"/>
              <a:t>Talk to your child about what dinner they are having every day, and please complete the menu list on Arbor (ideally for the whole week).</a:t>
            </a:r>
          </a:p>
          <a:p>
            <a:pPr>
              <a:lnSpc>
                <a:spcPct val="80000"/>
              </a:lnSpc>
            </a:pPr>
            <a:r>
              <a:rPr lang="en-GB" altLang="en-US" sz="2200" dirty="0"/>
              <a:t>Regularly check your child’s online Tapestry learning journey and use the photos to talk to them about what they have been doing at school </a:t>
            </a:r>
          </a:p>
          <a:p>
            <a:pPr>
              <a:lnSpc>
                <a:spcPct val="80000"/>
              </a:lnSpc>
            </a:pPr>
            <a:r>
              <a:rPr lang="en-GB" altLang="en-US" sz="2200" dirty="0"/>
              <a:t>Head bumps – you are informed by a slip in your child’s zippy wallet. Any serious concerns - we will call you.</a:t>
            </a:r>
          </a:p>
          <a:p>
            <a:pPr>
              <a:lnSpc>
                <a:spcPct val="80000"/>
              </a:lnSpc>
            </a:pPr>
            <a:r>
              <a:rPr lang="en-GB" altLang="en-US" sz="2200" dirty="0"/>
              <a:t>Please do not allow your child or their siblings to play on or with the equipment in the Paddock before and after school – at times it is set up ready for the day’s learning.</a:t>
            </a:r>
          </a:p>
          <a:p>
            <a:pPr>
              <a:lnSpc>
                <a:spcPct val="80000"/>
              </a:lnSpc>
            </a:pPr>
            <a:r>
              <a:rPr lang="en-GB" altLang="en-US" sz="2200" dirty="0"/>
              <a:t>Water only in sports bottles (avoid bottles with separate lids if possible).</a:t>
            </a:r>
          </a:p>
          <a:p>
            <a:pPr>
              <a:lnSpc>
                <a:spcPct val="80000"/>
              </a:lnSpc>
            </a:pPr>
            <a:r>
              <a:rPr lang="en-GB" altLang="en-US" sz="2200" dirty="0"/>
              <a:t>Label, label, label!! </a:t>
            </a:r>
          </a:p>
          <a:p>
            <a:pPr marL="0" indent="0">
              <a:buNone/>
            </a:pPr>
            <a:endParaRPr lang="en-GB" sz="2500" dirty="0"/>
          </a:p>
        </p:txBody>
      </p:sp>
    </p:spTree>
    <p:extLst>
      <p:ext uri="{BB962C8B-B14F-4D97-AF65-F5344CB8AC3E}">
        <p14:creationId xmlns:p14="http://schemas.microsoft.com/office/powerpoint/2010/main" val="1219203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829800" cy="831626"/>
          </a:xfrm>
        </p:spPr>
        <p:txBody>
          <a:bodyPr>
            <a:normAutofit/>
          </a:bodyPr>
          <a:lstStyle/>
          <a:p>
            <a:r>
              <a:rPr lang="en-US" sz="4000" dirty="0">
                <a:latin typeface="+mn-lt"/>
                <a:cs typeface="Calibri" panose="020F0502020204030204" pitchFamily="34" charset="0"/>
              </a:rPr>
              <a:t>Uniform and Belongings</a:t>
            </a:r>
          </a:p>
        </p:txBody>
      </p:sp>
      <p:sp>
        <p:nvSpPr>
          <p:cNvPr id="15" name="Content Placeholder 14"/>
          <p:cNvSpPr>
            <a:spLocks noGrp="1"/>
          </p:cNvSpPr>
          <p:nvPr>
            <p:ph idx="1"/>
          </p:nvPr>
        </p:nvSpPr>
        <p:spPr>
          <a:xfrm>
            <a:off x="479376" y="1201765"/>
            <a:ext cx="10615371" cy="2227236"/>
          </a:xfrm>
        </p:spPr>
        <p:txBody>
          <a:bodyPr>
            <a:normAutofit/>
          </a:bodyPr>
          <a:lstStyle/>
          <a:p>
            <a:pPr marL="291465" lvl="0" indent="-291465" defTabSz="777240">
              <a:lnSpc>
                <a:spcPct val="80000"/>
              </a:lnSpc>
              <a:spcBef>
                <a:spcPts val="500"/>
              </a:spcBef>
              <a:buSzTx/>
              <a:buNone/>
              <a:defRPr sz="1800"/>
            </a:pPr>
            <a:r>
              <a:rPr lang="en-GB" sz="2200" dirty="0">
                <a:ea typeface="Comic Sans MS"/>
                <a:cs typeface="Calibri" panose="020F0502020204030204" pitchFamily="34" charset="0"/>
                <a:sym typeface="Comic Sans MS"/>
              </a:rPr>
              <a:t>Your child is responsible for their own belongings. Each child has a peg to hang their PE kit, coat and book bag on.</a:t>
            </a:r>
          </a:p>
          <a:p>
            <a:pPr marL="291465" lvl="0" indent="-291465" defTabSz="777240">
              <a:lnSpc>
                <a:spcPct val="80000"/>
              </a:lnSpc>
              <a:spcBef>
                <a:spcPts val="500"/>
              </a:spcBef>
              <a:buSzTx/>
              <a:buNone/>
              <a:defRPr sz="1800"/>
            </a:pPr>
            <a:endParaRPr lang="en-GB" sz="1400" dirty="0">
              <a:ea typeface="Comic Sans MS"/>
              <a:cs typeface="Calibri" panose="020F0502020204030204" pitchFamily="34" charset="0"/>
              <a:sym typeface="Comic Sans MS"/>
            </a:endParaRPr>
          </a:p>
          <a:p>
            <a:pPr marL="291465" lvl="0" indent="-291465" defTabSz="777240">
              <a:lnSpc>
                <a:spcPct val="80000"/>
              </a:lnSpc>
              <a:spcBef>
                <a:spcPts val="500"/>
              </a:spcBef>
              <a:buSzTx/>
              <a:buNone/>
              <a:defRPr sz="1800"/>
            </a:pPr>
            <a:r>
              <a:rPr lang="en-GB" sz="2200" dirty="0">
                <a:ea typeface="Comic Sans MS"/>
                <a:cs typeface="Calibri" panose="020F0502020204030204" pitchFamily="34" charset="0"/>
                <a:sym typeface="Comic Sans MS"/>
              </a:rPr>
              <a:t>The best way to support your child in doing this is to ensure that every item which is brought into school is clearly </a:t>
            </a:r>
            <a:r>
              <a:rPr lang="en-GB" sz="2200" u="sng" dirty="0">
                <a:ea typeface="Comic Sans MS"/>
                <a:cs typeface="Calibri" panose="020F0502020204030204" pitchFamily="34" charset="0"/>
                <a:sym typeface="Comic Sans MS"/>
              </a:rPr>
              <a:t>labelled</a:t>
            </a:r>
            <a:r>
              <a:rPr lang="en-GB" sz="2200" dirty="0">
                <a:ea typeface="Comic Sans MS"/>
                <a:cs typeface="Calibri" panose="020F0502020204030204" pitchFamily="34" charset="0"/>
                <a:sym typeface="Comic Sans MS"/>
              </a:rPr>
              <a:t> with their name.</a:t>
            </a:r>
          </a:p>
          <a:p>
            <a:pPr marL="291465" lvl="0" indent="-291465" defTabSz="777240">
              <a:lnSpc>
                <a:spcPct val="80000"/>
              </a:lnSpc>
              <a:spcBef>
                <a:spcPts val="500"/>
              </a:spcBef>
              <a:buSzTx/>
              <a:buNone/>
              <a:defRPr sz="1800"/>
            </a:pPr>
            <a:r>
              <a:rPr lang="en-GB" sz="2200" dirty="0">
                <a:solidFill>
                  <a:srgbClr val="FF0000"/>
                </a:solidFill>
                <a:ea typeface="Comic Sans MS"/>
                <a:cs typeface="Calibri" panose="020F0502020204030204" pitchFamily="34" charset="0"/>
                <a:sym typeface="Comic Sans MS"/>
              </a:rPr>
              <a:t>We no longer store lost property centrally and any unlabelled clothing is disposed of.</a:t>
            </a:r>
            <a:endParaRPr lang="en-GB" sz="2200" dirty="0">
              <a:ea typeface="Comic Sans MS"/>
              <a:cs typeface="Calibri" panose="020F0502020204030204" pitchFamily="34" charset="0"/>
              <a:sym typeface="Comic Sans MS"/>
            </a:endParaRPr>
          </a:p>
          <a:p>
            <a:pPr marL="291465" lvl="0" indent="-291465" defTabSz="777240">
              <a:lnSpc>
                <a:spcPct val="80000"/>
              </a:lnSpc>
              <a:spcBef>
                <a:spcPts val="500"/>
              </a:spcBef>
              <a:buSzTx/>
              <a:buNone/>
              <a:defRPr sz="1800"/>
            </a:pPr>
            <a:r>
              <a:rPr lang="en-GB" sz="2200" dirty="0">
                <a:ea typeface="Comic Sans MS"/>
                <a:cs typeface="Calibri" panose="020F0502020204030204" pitchFamily="34" charset="0"/>
                <a:sym typeface="Comic Sans MS"/>
              </a:rPr>
              <a:t> Please let the class teacher know if your child has mislaid something. </a:t>
            </a:r>
          </a:p>
          <a:p>
            <a:pPr marL="291465" lvl="0" indent="-291465" defTabSz="777240">
              <a:lnSpc>
                <a:spcPct val="80000"/>
              </a:lnSpc>
              <a:spcBef>
                <a:spcPts val="500"/>
              </a:spcBef>
              <a:buSzTx/>
              <a:buNone/>
              <a:defRPr sz="1800"/>
            </a:pPr>
            <a:endParaRPr lang="en-GB" sz="2400" dirty="0">
              <a:latin typeface="Calibri" panose="020F0502020204030204" pitchFamily="34" charset="0"/>
              <a:ea typeface="Comic Sans MS"/>
              <a:cs typeface="Calibri" panose="020F0502020204030204" pitchFamily="34" charset="0"/>
              <a:sym typeface="Comic Sans MS"/>
            </a:endParaRPr>
          </a:p>
        </p:txBody>
      </p:sp>
      <p:sp>
        <p:nvSpPr>
          <p:cNvPr id="4" name="Content Placeholder 2">
            <a:extLst>
              <a:ext uri="{FF2B5EF4-FFF2-40B4-BE49-F238E27FC236}">
                <a16:creationId xmlns:a16="http://schemas.microsoft.com/office/drawing/2014/main" id="{CEF9E743-451C-4076-897E-EA88D2D1C1A6}"/>
              </a:ext>
            </a:extLst>
          </p:cNvPr>
          <p:cNvSpPr txBox="1">
            <a:spLocks/>
          </p:cNvSpPr>
          <p:nvPr/>
        </p:nvSpPr>
        <p:spPr>
          <a:xfrm>
            <a:off x="1775521" y="3429000"/>
            <a:ext cx="8136904" cy="266429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r>
              <a:rPr lang="en-GB" altLang="en-US" sz="2400" b="1" dirty="0">
                <a:cs typeface="Calibri" panose="020F0502020204030204" pitchFamily="34" charset="0"/>
              </a:rPr>
              <a:t>Infant uniform</a:t>
            </a:r>
          </a:p>
          <a:p>
            <a:pPr marL="0" indent="0" algn="ctr">
              <a:buFont typeface="Arial" panose="020B0604020202020204" pitchFamily="34" charset="0"/>
              <a:buNone/>
            </a:pPr>
            <a:r>
              <a:rPr lang="en-GB" altLang="en-US" sz="2400" dirty="0">
                <a:cs typeface="Calibri" panose="020F0502020204030204" pitchFamily="34" charset="0"/>
              </a:rPr>
              <a:t>White shirt (Polo shirt – summer only, no tie)</a:t>
            </a:r>
          </a:p>
          <a:p>
            <a:pPr marL="0" indent="0" algn="ctr">
              <a:buFont typeface="Arial" panose="020B0604020202020204" pitchFamily="34" charset="0"/>
              <a:buNone/>
            </a:pPr>
            <a:r>
              <a:rPr lang="en-GB" altLang="en-US" sz="2400" dirty="0">
                <a:cs typeface="Calibri" panose="020F0502020204030204" pitchFamily="34" charset="0"/>
              </a:rPr>
              <a:t>Trousers (shorts in the summer)</a:t>
            </a:r>
          </a:p>
          <a:p>
            <a:pPr marL="0" indent="0" algn="ctr">
              <a:buFont typeface="Arial" panose="020B0604020202020204" pitchFamily="34" charset="0"/>
              <a:buNone/>
            </a:pPr>
            <a:r>
              <a:rPr lang="en-GB" altLang="en-US" sz="2400" dirty="0">
                <a:cs typeface="Calibri" panose="020F0502020204030204" pitchFamily="34" charset="0"/>
              </a:rPr>
              <a:t>Grey skirt (dresses in the summer)</a:t>
            </a:r>
          </a:p>
          <a:p>
            <a:pPr marL="0" indent="0" algn="ctr">
              <a:buFont typeface="Arial" panose="020B0604020202020204" pitchFamily="34" charset="0"/>
              <a:buNone/>
            </a:pPr>
            <a:r>
              <a:rPr lang="en-GB" altLang="en-US" sz="2400" dirty="0">
                <a:cs typeface="Calibri" panose="020F0502020204030204" pitchFamily="34" charset="0"/>
              </a:rPr>
              <a:t>After the October half term, pupils will be expected to wear winter uniform (shirt and tie).</a:t>
            </a:r>
          </a:p>
          <a:p>
            <a:pPr marL="0" indent="0">
              <a:buFont typeface="Arial" panose="020B0604020202020204" pitchFamily="34" charset="0"/>
              <a:buNone/>
            </a:pPr>
            <a:endParaRPr lang="en-GB" altLang="en-US" sz="3600" dirty="0">
              <a:latin typeface="Comic Sans MS" panose="030F0702030302020204" pitchFamily="66" charset="0"/>
            </a:endParaRPr>
          </a:p>
        </p:txBody>
      </p:sp>
      <p:sp>
        <p:nvSpPr>
          <p:cNvPr id="3" name="TextBox 2">
            <a:extLst>
              <a:ext uri="{FF2B5EF4-FFF2-40B4-BE49-F238E27FC236}">
                <a16:creationId xmlns:a16="http://schemas.microsoft.com/office/drawing/2014/main" id="{F72D7E48-D429-5FC4-D93F-F93C3A0E2F2B}"/>
              </a:ext>
            </a:extLst>
          </p:cNvPr>
          <p:cNvSpPr txBox="1"/>
          <p:nvPr/>
        </p:nvSpPr>
        <p:spPr>
          <a:xfrm>
            <a:off x="9408368" y="3429000"/>
            <a:ext cx="2232248" cy="1200329"/>
          </a:xfrm>
          <a:prstGeom prst="rect">
            <a:avLst/>
          </a:prstGeom>
          <a:noFill/>
          <a:ln>
            <a:solidFill>
              <a:schemeClr val="tx1"/>
            </a:solidFill>
          </a:ln>
        </p:spPr>
        <p:txBody>
          <a:bodyPr wrap="square" rtlCol="0">
            <a:spAutoFit/>
          </a:bodyPr>
          <a:lstStyle/>
          <a:p>
            <a:r>
              <a:rPr lang="en-US" b="1" dirty="0"/>
              <a:t>PE kit </a:t>
            </a:r>
            <a:r>
              <a:rPr lang="en-US" dirty="0"/>
              <a:t>– red t-shirt, shorts, jogging bottoms, sweatshirt, trainers or </a:t>
            </a:r>
            <a:r>
              <a:rPr lang="en-US" dirty="0" err="1"/>
              <a:t>plimsols</a:t>
            </a:r>
            <a:endParaRPr lang="en-GB" dirty="0"/>
          </a:p>
        </p:txBody>
      </p:sp>
    </p:spTree>
    <p:extLst>
      <p:ext uri="{BB962C8B-B14F-4D97-AF65-F5344CB8AC3E}">
        <p14:creationId xmlns:p14="http://schemas.microsoft.com/office/powerpoint/2010/main" val="3472087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9829800" cy="615602"/>
          </a:xfrm>
        </p:spPr>
        <p:txBody>
          <a:bodyPr>
            <a:noAutofit/>
          </a:bodyPr>
          <a:lstStyle/>
          <a:p>
            <a:pPr algn="ctr"/>
            <a:r>
              <a:rPr lang="en-GB" sz="4000" b="1" u="sng" dirty="0">
                <a:latin typeface="+mn-lt"/>
                <a:cs typeface="Calibri" panose="020F0502020204030204" pitchFamily="34" charset="0"/>
              </a:rPr>
              <a:t>Issues Arising</a:t>
            </a:r>
          </a:p>
        </p:txBody>
      </p:sp>
      <p:sp>
        <p:nvSpPr>
          <p:cNvPr id="3" name="TextBox 2"/>
          <p:cNvSpPr txBox="1"/>
          <p:nvPr/>
        </p:nvSpPr>
        <p:spPr>
          <a:xfrm>
            <a:off x="551384" y="1124744"/>
            <a:ext cx="11017224" cy="1846659"/>
          </a:xfrm>
          <a:prstGeom prst="rect">
            <a:avLst/>
          </a:prstGeom>
          <a:noFill/>
        </p:spPr>
        <p:txBody>
          <a:bodyPr wrap="square" rtlCol="0">
            <a:spAutoFit/>
          </a:bodyPr>
          <a:lstStyle/>
          <a:p>
            <a:pPr lvl="0">
              <a:buSzTx/>
              <a:buNone/>
              <a:defRPr sz="1800"/>
            </a:pPr>
            <a:r>
              <a:rPr lang="en-GB" sz="2400" dirty="0">
                <a:ea typeface="Comic Sans MS"/>
                <a:cs typeface="Calibri" panose="020F0502020204030204" pitchFamily="34" charset="0"/>
                <a:sym typeface="Comic Sans MS"/>
              </a:rPr>
              <a:t>Issues which arise in school will be dealt with in school by the staff.</a:t>
            </a:r>
          </a:p>
          <a:p>
            <a:pPr lvl="0">
              <a:buSzTx/>
              <a:buNone/>
              <a:defRPr sz="1800"/>
            </a:pPr>
            <a:endParaRPr lang="en-GB" sz="2400" dirty="0">
              <a:ea typeface="Comic Sans MS"/>
              <a:cs typeface="Calibri" panose="020F0502020204030204" pitchFamily="34" charset="0"/>
              <a:sym typeface="Comic Sans MS"/>
            </a:endParaRPr>
          </a:p>
          <a:p>
            <a:pPr lvl="0">
              <a:buSzTx/>
              <a:buNone/>
              <a:defRPr sz="1800"/>
            </a:pPr>
            <a:r>
              <a:rPr lang="en-GB" sz="2400" dirty="0">
                <a:ea typeface="Comic Sans MS"/>
                <a:cs typeface="Calibri" panose="020F0502020204030204" pitchFamily="34" charset="0"/>
                <a:sym typeface="Comic Sans MS"/>
              </a:rPr>
              <a:t>Please do not approach other parents or children about incidents which have occurred in school, even if you know them well. </a:t>
            </a:r>
          </a:p>
          <a:p>
            <a:endParaRPr lang="en-GB" dirty="0"/>
          </a:p>
        </p:txBody>
      </p:sp>
      <p:sp>
        <p:nvSpPr>
          <p:cNvPr id="4" name="Rectangle 3"/>
          <p:cNvSpPr/>
          <p:nvPr/>
        </p:nvSpPr>
        <p:spPr>
          <a:xfrm>
            <a:off x="3973939" y="2682250"/>
            <a:ext cx="3291286" cy="707886"/>
          </a:xfrm>
          <a:prstGeom prst="rect">
            <a:avLst/>
          </a:prstGeom>
        </p:spPr>
        <p:txBody>
          <a:bodyPr wrap="none">
            <a:spAutoFit/>
          </a:bodyPr>
          <a:lstStyle/>
          <a:p>
            <a:pPr lvl="0" algn="ctr">
              <a:defRPr sz="1800"/>
            </a:pPr>
            <a:r>
              <a:rPr lang="en-GB" sz="4000" b="1" u="sng" dirty="0">
                <a:cs typeface="Calibri" panose="020F0502020204030204" pitchFamily="34" charset="0"/>
              </a:rPr>
              <a:t>Social Media</a:t>
            </a:r>
          </a:p>
        </p:txBody>
      </p:sp>
      <p:pic>
        <p:nvPicPr>
          <p:cNvPr id="6" name="Picture 5">
            <a:extLst>
              <a:ext uri="{FF2B5EF4-FFF2-40B4-BE49-F238E27FC236}">
                <a16:creationId xmlns:a16="http://schemas.microsoft.com/office/drawing/2014/main" id="{9402817E-DF3B-D2ED-37B1-545D822250F5}"/>
              </a:ext>
            </a:extLst>
          </p:cNvPr>
          <p:cNvPicPr>
            <a:picLocks noChangeAspect="1"/>
          </p:cNvPicPr>
          <p:nvPr/>
        </p:nvPicPr>
        <p:blipFill>
          <a:blip r:embed="rId2"/>
          <a:stretch>
            <a:fillRect/>
          </a:stretch>
        </p:blipFill>
        <p:spPr>
          <a:xfrm>
            <a:off x="0" y="-12575"/>
            <a:ext cx="990253" cy="1137320"/>
          </a:xfrm>
          <a:prstGeom prst="rect">
            <a:avLst/>
          </a:prstGeom>
        </p:spPr>
      </p:pic>
      <p:sp>
        <p:nvSpPr>
          <p:cNvPr id="7" name="Rectangle 6"/>
          <p:cNvSpPr/>
          <p:nvPr/>
        </p:nvSpPr>
        <p:spPr>
          <a:xfrm>
            <a:off x="695400" y="3390136"/>
            <a:ext cx="10873208" cy="1569660"/>
          </a:xfrm>
          <a:prstGeom prst="rect">
            <a:avLst/>
          </a:prstGeom>
        </p:spPr>
        <p:txBody>
          <a:bodyPr wrap="square">
            <a:spAutoFit/>
          </a:bodyPr>
          <a:lstStyle/>
          <a:p>
            <a:r>
              <a:rPr lang="en-GB" sz="2400" dirty="0"/>
              <a:t>Social media and group chats are not an appropriate forum to discuss issues concerning your children, another child or things which have happened in school: it can often compound a problem and, in our experience, it is never part of the solution.</a:t>
            </a:r>
          </a:p>
        </p:txBody>
      </p:sp>
    </p:spTree>
    <p:extLst>
      <p:ext uri="{BB962C8B-B14F-4D97-AF65-F5344CB8AC3E}">
        <p14:creationId xmlns:p14="http://schemas.microsoft.com/office/powerpoint/2010/main" val="1351244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7FA60A-9359-49BE-9D78-F79167764C2A}"/>
              </a:ext>
            </a:extLst>
          </p:cNvPr>
          <p:cNvSpPr txBox="1"/>
          <p:nvPr/>
        </p:nvSpPr>
        <p:spPr>
          <a:xfrm>
            <a:off x="191344" y="107340"/>
            <a:ext cx="82809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rPr>
              <a:t>School Library</a:t>
            </a:r>
          </a:p>
        </p:txBody>
      </p:sp>
      <p:sp>
        <p:nvSpPr>
          <p:cNvPr id="6" name="TextBox 5"/>
          <p:cNvSpPr txBox="1"/>
          <p:nvPr/>
        </p:nvSpPr>
        <p:spPr>
          <a:xfrm>
            <a:off x="107831" y="2124603"/>
            <a:ext cx="11737304" cy="366254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rPr>
              <a:t>Year R library day is every </a:t>
            </a:r>
            <a:r>
              <a:rPr lang="en-GB" sz="2000" dirty="0" err="1">
                <a:solidFill>
                  <a:srgbClr val="404040"/>
                </a:solidFill>
                <a:latin typeface="Calibri" panose="020F0502020204030204" pitchFamily="34" charset="0"/>
                <a:cs typeface="Calibri" panose="020F0502020204030204" pitchFamily="34" charset="0"/>
              </a:rPr>
              <a:t>Wednes</a:t>
            </a:r>
            <a:r>
              <a:rPr kumimoji="0" lang="en-GB" sz="20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rPr>
              <a:t>day. Please make sure your child brings their library book in on this day, so they have the opportunity to borrow a new book.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rPr>
              <a:t>Any books that are lost or damaged will need to be paid for. There will be a fine of £7 per book. If you are issued with a fine, you will receive an email from the school office. All fines can be paid via Arbor Shop.</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rPr>
              <a:t>We are always looking to enhance our library collection and are happy to accept book donations. If you would like to donate books, please ensure they are in good condition. We are looking for high-quality texts that will enrich our pupils’ reading experience, so we kindly ask that books linked to children's television shows (e.g., character-based or franchise books) are not included.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endParaRPr>
          </a:p>
        </p:txBody>
      </p:sp>
      <p:sp>
        <p:nvSpPr>
          <p:cNvPr id="3" name="TextBox 2"/>
          <p:cNvSpPr txBox="1"/>
          <p:nvPr/>
        </p:nvSpPr>
        <p:spPr>
          <a:xfrm>
            <a:off x="335360" y="908720"/>
            <a:ext cx="1152128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rPr>
              <a:t>All children have the opportunity to visit our school library each week. Our library is stocked with a wide range of books suitable for all reading levels and interests. We are fortunate to work in partnership with the Schools Library Service, which provides us with a fresh stock of high-quality books each term. This ensures our collection remains engaging and encourages children to explore new genres and topics.</a:t>
            </a:r>
          </a:p>
        </p:txBody>
      </p:sp>
      <p:pic>
        <p:nvPicPr>
          <p:cNvPr id="5" name="Picture 4">
            <a:extLst>
              <a:ext uri="{FF2B5EF4-FFF2-40B4-BE49-F238E27FC236}">
                <a16:creationId xmlns:a16="http://schemas.microsoft.com/office/drawing/2014/main" id="{8B487A0D-833F-43DA-8077-BAE1F73CCFC7}"/>
              </a:ext>
            </a:extLst>
          </p:cNvPr>
          <p:cNvPicPr>
            <a:picLocks noChangeAspect="1"/>
          </p:cNvPicPr>
          <p:nvPr/>
        </p:nvPicPr>
        <p:blipFill>
          <a:blip r:embed="rId3"/>
          <a:stretch>
            <a:fillRect/>
          </a:stretch>
        </p:blipFill>
        <p:spPr>
          <a:xfrm>
            <a:off x="8616281" y="4293096"/>
            <a:ext cx="3348372" cy="2457564"/>
          </a:xfrm>
          <a:prstGeom prst="rect">
            <a:avLst/>
          </a:prstGeom>
        </p:spPr>
      </p:pic>
    </p:spTree>
    <p:extLst>
      <p:ext uri="{BB962C8B-B14F-4D97-AF65-F5344CB8AC3E}">
        <p14:creationId xmlns:p14="http://schemas.microsoft.com/office/powerpoint/2010/main" val="2260164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2772" y="620688"/>
            <a:ext cx="9829800" cy="327570"/>
          </a:xfrm>
        </p:spPr>
        <p:txBody>
          <a:bodyPr>
            <a:noAutofit/>
          </a:bodyPr>
          <a:lstStyle/>
          <a:p>
            <a:r>
              <a:rPr lang="en-US" dirty="0">
                <a:latin typeface="+mn-lt"/>
                <a:cs typeface="Calibri" panose="020F0502020204030204" pitchFamily="34" charset="0"/>
              </a:rPr>
              <a:t>Every Lesson Counts</a:t>
            </a:r>
          </a:p>
        </p:txBody>
      </p:sp>
      <p:sp>
        <p:nvSpPr>
          <p:cNvPr id="4" name="Content Placeholder 3"/>
          <p:cNvSpPr>
            <a:spLocks noGrp="1"/>
          </p:cNvSpPr>
          <p:nvPr>
            <p:ph sz="half" idx="2"/>
          </p:nvPr>
        </p:nvSpPr>
        <p:spPr>
          <a:xfrm>
            <a:off x="4727848" y="620688"/>
            <a:ext cx="6480720" cy="5040560"/>
          </a:xfrm>
        </p:spPr>
        <p:txBody>
          <a:bodyPr>
            <a:normAutofit/>
          </a:bodyPr>
          <a:lstStyle/>
          <a:p>
            <a:r>
              <a:rPr lang="en-GB" sz="2400" dirty="0">
                <a:cs typeface="Calibri" panose="020F0502020204030204" pitchFamily="34" charset="0"/>
              </a:rPr>
              <a:t>Rules about requesting absence have changed – please do not request holidays in term-time.   They will not be authorised unless deemed to be in exceptional circumstances.</a:t>
            </a:r>
          </a:p>
          <a:p>
            <a:pPr lvl="0">
              <a:spcBef>
                <a:spcPts val="1000"/>
              </a:spcBef>
            </a:pPr>
            <a:r>
              <a:rPr lang="en-GB" sz="2400" dirty="0">
                <a:cs typeface="Calibri" panose="020F0502020204030204" pitchFamily="34" charset="0"/>
              </a:rPr>
              <a:t>If your child is ill, please let us know on the first day of absence by phone or email to school office.</a:t>
            </a:r>
          </a:p>
          <a:p>
            <a:pPr lvl="0">
              <a:spcBef>
                <a:spcPts val="1000"/>
              </a:spcBef>
            </a:pPr>
            <a:r>
              <a:rPr lang="en-GB" sz="2400" dirty="0">
                <a:cs typeface="Calibri" panose="020F0502020204030204" pitchFamily="34" charset="0"/>
              </a:rPr>
              <a:t>If your child is ill, please do not send them to school. If they have been sick, they need to remain at home for at least 48 hours as sickness viruses are extremely contagious</a:t>
            </a:r>
            <a:r>
              <a:rPr lang="en-GB" sz="2400" dirty="0"/>
              <a:t>. </a:t>
            </a:r>
          </a:p>
          <a:p>
            <a:endParaRPr lang="en-GB" dirty="0">
              <a:latin typeface="Calibri" panose="020F0502020204030204" pitchFamily="34" charset="0"/>
              <a:cs typeface="Calibri" panose="020F0502020204030204" pitchFamily="34" charset="0"/>
            </a:endParaRPr>
          </a:p>
        </p:txBody>
      </p:sp>
      <p:pic>
        <p:nvPicPr>
          <p:cNvPr id="5" name="0809042420-school-sign.jpg" descr="0809042420-school-sign"/>
          <p:cNvPicPr>
            <a:picLocks noGrp="1"/>
          </p:cNvPicPr>
          <p:nvPr>
            <p:ph sz="half" idx="1"/>
          </p:nvPr>
        </p:nvPicPr>
        <p:blipFill>
          <a:blip r:embed="rId2"/>
          <a:stretch>
            <a:fillRect/>
          </a:stretch>
        </p:blipFill>
        <p:spPr>
          <a:xfrm>
            <a:off x="838200" y="1447800"/>
            <a:ext cx="3673624" cy="3637384"/>
          </a:xfrm>
          <a:prstGeom prst="rect">
            <a:avLst/>
          </a:prstGeom>
          <a:ln w="12700">
            <a:miter lim="400000"/>
          </a:ln>
        </p:spPr>
      </p:pic>
    </p:spTree>
    <p:extLst>
      <p:ext uri="{BB962C8B-B14F-4D97-AF65-F5344CB8AC3E}">
        <p14:creationId xmlns:p14="http://schemas.microsoft.com/office/powerpoint/2010/main" val="12868373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7FA60A-9359-49BE-9D78-F79167764C2A}"/>
              </a:ext>
            </a:extLst>
          </p:cNvPr>
          <p:cNvSpPr txBox="1"/>
          <p:nvPr/>
        </p:nvSpPr>
        <p:spPr>
          <a:xfrm>
            <a:off x="191344" y="107340"/>
            <a:ext cx="1152128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srgbClr val="404040"/>
                </a:solidFill>
                <a:effectLst/>
                <a:uLnTx/>
                <a:uFillTx/>
                <a:latin typeface="Calibri" panose="020F0502020204030204" pitchFamily="34" charset="0"/>
                <a:ea typeface="+mn-ea"/>
                <a:cs typeface="Calibri" panose="020F0502020204030204" pitchFamily="34" charset="0"/>
              </a:rPr>
              <a:t>Oracy – Helping every child find their voice</a:t>
            </a:r>
          </a:p>
        </p:txBody>
      </p:sp>
      <p:sp>
        <p:nvSpPr>
          <p:cNvPr id="7" name="TextBox 6">
            <a:extLst>
              <a:ext uri="{FF2B5EF4-FFF2-40B4-BE49-F238E27FC236}">
                <a16:creationId xmlns:a16="http://schemas.microsoft.com/office/drawing/2014/main" id="{967CEDF8-1F1D-4E4D-B46D-98EECE5AAA0C}"/>
              </a:ext>
            </a:extLst>
          </p:cNvPr>
          <p:cNvSpPr txBox="1"/>
          <p:nvPr/>
        </p:nvSpPr>
        <p:spPr>
          <a:xfrm>
            <a:off x="227348" y="980728"/>
            <a:ext cx="11737304" cy="313932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404040"/>
                </a:solidFill>
                <a:effectLst/>
                <a:uLnTx/>
                <a:uFillTx/>
                <a:latin typeface="Calibri" panose="020F0502020204030204" pitchFamily="34" charset="0"/>
                <a:ea typeface="Calibri" panose="020F0502020204030204" pitchFamily="34" charset="0"/>
                <a:cs typeface="Calibri" panose="020F0502020204030204" pitchFamily="34" charset="0"/>
              </a:rPr>
              <a:t>At St Bernadette’s, we are committed to developing the whole child, not only academically, but also socially and emotionally. As part of this, we are excited to share with you our focus on oracy, which is the ability to speak and listen effectively.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40404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404040"/>
                </a:solidFill>
                <a:effectLst/>
                <a:uLnTx/>
                <a:uFillTx/>
                <a:latin typeface="Calibri" panose="020F0502020204030204" pitchFamily="34" charset="0"/>
                <a:ea typeface="Calibri" panose="020F0502020204030204" pitchFamily="34" charset="0"/>
                <a:cs typeface="Calibri" panose="020F0502020204030204" pitchFamily="34" charset="0"/>
              </a:rPr>
              <a:t>Oracy is just as important as reading and writing, and it plays a vital role in helping children express themselves clearly, build confidence, and engage meaningfully with others. Oracy is developing the skills of talk as well as learning through talk.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404040"/>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404040"/>
                </a:solidFill>
                <a:effectLst/>
                <a:uLnTx/>
                <a:uFillTx/>
                <a:latin typeface="Calibri" panose="020F0502020204030204" pitchFamily="34" charset="0"/>
                <a:ea typeface="Calibri" panose="020F0502020204030204" pitchFamily="34" charset="0"/>
                <a:cs typeface="Calibri" panose="020F0502020204030204" pitchFamily="34" charset="0"/>
              </a:rPr>
              <a:t>To support our oracy development across the school, we are working with Voice 21, the UK’s leading oracy education charity. Through this partnership, we are embedding a consistent and purposeful approach to speaking and listening across all year groups.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404040"/>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ACB19F90-EA62-408D-9195-BDE010A0E7C8}"/>
              </a:ext>
            </a:extLst>
          </p:cNvPr>
          <p:cNvPicPr>
            <a:picLocks noChangeAspect="1"/>
          </p:cNvPicPr>
          <p:nvPr/>
        </p:nvPicPr>
        <p:blipFill>
          <a:blip r:embed="rId3"/>
          <a:stretch>
            <a:fillRect/>
          </a:stretch>
        </p:blipFill>
        <p:spPr>
          <a:xfrm>
            <a:off x="6465657" y="4437112"/>
            <a:ext cx="2040506" cy="1912173"/>
          </a:xfrm>
          <a:prstGeom prst="rect">
            <a:avLst/>
          </a:prstGeom>
        </p:spPr>
      </p:pic>
    </p:spTree>
    <p:extLst>
      <p:ext uri="{BB962C8B-B14F-4D97-AF65-F5344CB8AC3E}">
        <p14:creationId xmlns:p14="http://schemas.microsoft.com/office/powerpoint/2010/main" val="3581325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61BA702-2A05-4957-9DCD-95EA46B7487E}"/>
              </a:ext>
            </a:extLst>
          </p:cNvPr>
          <p:cNvSpPr txBox="1"/>
          <p:nvPr/>
        </p:nvSpPr>
        <p:spPr>
          <a:xfrm>
            <a:off x="544923" y="1443841"/>
            <a:ext cx="8986054" cy="4247317"/>
          </a:xfrm>
          <a:prstGeom prst="rect">
            <a:avLst/>
          </a:prstGeom>
          <a:noFill/>
        </p:spPr>
        <p:txBody>
          <a:bodyPr wrap="square" rtlCol="0">
            <a:spAutoFit/>
          </a:bodyPr>
          <a:lstStyle/>
          <a:p>
            <a:r>
              <a:rPr lang="en-GB" dirty="0">
                <a:solidFill>
                  <a:srgbClr val="00B050"/>
                </a:solidFill>
              </a:rPr>
              <a:t>One of the ways we are supporting our young people and their families’, is by all of our children taking part in a programme called </a:t>
            </a:r>
            <a:r>
              <a:rPr lang="en-GB" dirty="0" err="1">
                <a:solidFill>
                  <a:srgbClr val="00B050"/>
                </a:solidFill>
              </a:rPr>
              <a:t>myHappymind</a:t>
            </a:r>
            <a:r>
              <a:rPr lang="en-GB" dirty="0">
                <a:solidFill>
                  <a:srgbClr val="00B050"/>
                </a:solidFill>
              </a:rPr>
              <a:t>. It is designed to support schools, families and early years settings who care about developing the mental wellbeing of children. The children have weekly inputs in class, designed to develop and support their emotional wellbeing. </a:t>
            </a:r>
          </a:p>
          <a:p>
            <a:endParaRPr lang="en-GB" dirty="0">
              <a:solidFill>
                <a:srgbClr val="00B050"/>
              </a:solidFill>
            </a:endParaRPr>
          </a:p>
          <a:p>
            <a:r>
              <a:rPr lang="en-GB" dirty="0">
                <a:solidFill>
                  <a:srgbClr val="00B050"/>
                </a:solidFill>
              </a:rPr>
              <a:t>To further embed this learning, myHappymind has developed a Parent App. These resources can be accessed online on your computer, or through an app on your phone. </a:t>
            </a:r>
          </a:p>
          <a:p>
            <a:endParaRPr lang="en-GB" dirty="0">
              <a:solidFill>
                <a:srgbClr val="00B050"/>
              </a:solidFill>
            </a:endParaRPr>
          </a:p>
          <a:p>
            <a:r>
              <a:rPr lang="en-GB" dirty="0">
                <a:solidFill>
                  <a:srgbClr val="00B050"/>
                </a:solidFill>
              </a:rPr>
              <a:t>To access these materials just go to </a:t>
            </a:r>
            <a:r>
              <a:rPr lang="en-GB" dirty="0">
                <a:solidFill>
                  <a:srgbClr val="00B050"/>
                </a:solidFill>
                <a:hlinkClick r:id="rId2"/>
              </a:rPr>
              <a:t>https://myhappymind.org/parent-resources</a:t>
            </a:r>
            <a:r>
              <a:rPr lang="en-GB" dirty="0">
                <a:solidFill>
                  <a:srgbClr val="00B050"/>
                </a:solidFill>
              </a:rPr>
              <a:t>  to create your free account. </a:t>
            </a:r>
          </a:p>
          <a:p>
            <a:endParaRPr lang="en-GB" dirty="0">
              <a:solidFill>
                <a:srgbClr val="00B050"/>
              </a:solidFill>
            </a:endParaRPr>
          </a:p>
          <a:p>
            <a:r>
              <a:rPr lang="en-GB" dirty="0">
                <a:solidFill>
                  <a:srgbClr val="00B050"/>
                </a:solidFill>
              </a:rPr>
              <a:t>You will need to enter your name, email, and authentication code. </a:t>
            </a:r>
          </a:p>
          <a:p>
            <a:endParaRPr lang="en-GB" dirty="0">
              <a:solidFill>
                <a:srgbClr val="00B050"/>
              </a:solidFill>
            </a:endParaRPr>
          </a:p>
          <a:p>
            <a:r>
              <a:rPr lang="en-GB" dirty="0">
                <a:solidFill>
                  <a:srgbClr val="00B050"/>
                </a:solidFill>
              </a:rPr>
              <a:t>Your authentication code is </a:t>
            </a:r>
            <a:r>
              <a:rPr lang="en-GB" b="1" dirty="0">
                <a:solidFill>
                  <a:srgbClr val="00B050"/>
                </a:solidFill>
              </a:rPr>
              <a:t>116391</a:t>
            </a:r>
          </a:p>
        </p:txBody>
      </p:sp>
      <p:pic>
        <p:nvPicPr>
          <p:cNvPr id="5" name="Picture 4">
            <a:extLst>
              <a:ext uri="{FF2B5EF4-FFF2-40B4-BE49-F238E27FC236}">
                <a16:creationId xmlns:a16="http://schemas.microsoft.com/office/drawing/2014/main" id="{205A9E8E-791B-4776-9903-14CFEFEEAAB0}"/>
              </a:ext>
            </a:extLst>
          </p:cNvPr>
          <p:cNvPicPr>
            <a:picLocks noChangeAspect="1"/>
          </p:cNvPicPr>
          <p:nvPr/>
        </p:nvPicPr>
        <p:blipFill>
          <a:blip r:embed="rId3"/>
          <a:stretch>
            <a:fillRect/>
          </a:stretch>
        </p:blipFill>
        <p:spPr>
          <a:xfrm>
            <a:off x="9681454" y="1412776"/>
            <a:ext cx="1978181" cy="2016224"/>
          </a:xfrm>
          <a:prstGeom prst="rect">
            <a:avLst/>
          </a:prstGeom>
        </p:spPr>
      </p:pic>
      <p:pic>
        <p:nvPicPr>
          <p:cNvPr id="2" name="Picture 1">
            <a:extLst>
              <a:ext uri="{FF2B5EF4-FFF2-40B4-BE49-F238E27FC236}">
                <a16:creationId xmlns:a16="http://schemas.microsoft.com/office/drawing/2014/main" id="{70C52C31-2A21-2116-0C93-B7D00F4A8683}"/>
              </a:ext>
            </a:extLst>
          </p:cNvPr>
          <p:cNvPicPr>
            <a:picLocks noChangeAspect="1"/>
          </p:cNvPicPr>
          <p:nvPr/>
        </p:nvPicPr>
        <p:blipFill>
          <a:blip r:embed="rId4"/>
          <a:stretch>
            <a:fillRect/>
          </a:stretch>
        </p:blipFill>
        <p:spPr>
          <a:xfrm>
            <a:off x="263352" y="245988"/>
            <a:ext cx="2808312" cy="1145792"/>
          </a:xfrm>
          <a:prstGeom prst="rect">
            <a:avLst/>
          </a:prstGeom>
        </p:spPr>
      </p:pic>
    </p:spTree>
    <p:extLst>
      <p:ext uri="{BB962C8B-B14F-4D97-AF65-F5344CB8AC3E}">
        <p14:creationId xmlns:p14="http://schemas.microsoft.com/office/powerpoint/2010/main" val="1036913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7408" y="548680"/>
            <a:ext cx="10297144" cy="1785104"/>
          </a:xfrm>
          <a:prstGeom prst="rect">
            <a:avLst/>
          </a:prstGeom>
          <a:noFill/>
        </p:spPr>
        <p:txBody>
          <a:bodyPr wrap="square" rtlCol="0">
            <a:spAutoFit/>
          </a:bodyPr>
          <a:lstStyle/>
          <a:p>
            <a:r>
              <a:rPr lang="en-GB" sz="2800" b="1" dirty="0"/>
              <a:t>The impact of screen time on children</a:t>
            </a:r>
          </a:p>
          <a:p>
            <a:r>
              <a:rPr lang="en-GB" sz="2800" b="1" dirty="0"/>
              <a:t> </a:t>
            </a:r>
            <a:endParaRPr lang="en-GB" dirty="0"/>
          </a:p>
          <a:p>
            <a:r>
              <a:rPr lang="en-GB" dirty="0"/>
              <a:t> </a:t>
            </a:r>
            <a:r>
              <a:rPr lang="en-GB" dirty="0">
                <a:hlinkClick r:id="rId2"/>
              </a:rPr>
              <a:t>https://www.youtube.com/watch?v=WRal6an2NuQ</a:t>
            </a:r>
            <a:r>
              <a:rPr lang="en-GB" dirty="0"/>
              <a:t> </a:t>
            </a:r>
          </a:p>
          <a:p>
            <a:r>
              <a:rPr lang="en-GB" dirty="0"/>
              <a:t> </a:t>
            </a:r>
          </a:p>
          <a:p>
            <a:endParaRPr lang="en-GB" dirty="0"/>
          </a:p>
        </p:txBody>
      </p:sp>
      <p:pic>
        <p:nvPicPr>
          <p:cNvPr id="3" name="Picture 2"/>
          <p:cNvPicPr>
            <a:picLocks noChangeAspect="1"/>
          </p:cNvPicPr>
          <p:nvPr/>
        </p:nvPicPr>
        <p:blipFill>
          <a:blip r:embed="rId3"/>
          <a:stretch>
            <a:fillRect/>
          </a:stretch>
        </p:blipFill>
        <p:spPr>
          <a:xfrm>
            <a:off x="2423592" y="1779786"/>
            <a:ext cx="7056784" cy="4673550"/>
          </a:xfrm>
          <a:prstGeom prst="rect">
            <a:avLst/>
          </a:prstGeom>
        </p:spPr>
      </p:pic>
    </p:spTree>
    <p:extLst>
      <p:ext uri="{BB962C8B-B14F-4D97-AF65-F5344CB8AC3E}">
        <p14:creationId xmlns:p14="http://schemas.microsoft.com/office/powerpoint/2010/main" val="440214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23392" y="476672"/>
            <a:ext cx="10945216" cy="4524315"/>
          </a:xfrm>
          <a:prstGeom prst="rect">
            <a:avLst/>
          </a:prstGeom>
        </p:spPr>
        <p:txBody>
          <a:bodyPr wrap="square">
            <a:spAutoFit/>
          </a:bodyPr>
          <a:lstStyle/>
          <a:p>
            <a:r>
              <a:rPr lang="en-US" altLang="en-US" sz="2400" dirty="0">
                <a:cs typeface="Calibri" panose="020F0502020204030204" pitchFamily="34" charset="0"/>
                <a:sym typeface="Comic Sans MS" panose="030F0702030302020204" pitchFamily="66" charset="0"/>
              </a:rPr>
              <a:t>Thank you for taking the time to read through this PowerPoint. We hope that you find it useful and informative.</a:t>
            </a:r>
          </a:p>
          <a:p>
            <a:br>
              <a:rPr lang="en-US" altLang="en-US" sz="2400" dirty="0">
                <a:cs typeface="Calibri" panose="020F0502020204030204" pitchFamily="34" charset="0"/>
                <a:sym typeface="Comic Sans MS" panose="030F0702030302020204" pitchFamily="66" charset="0"/>
              </a:rPr>
            </a:br>
            <a:r>
              <a:rPr lang="en-US" altLang="en-US" sz="2400" dirty="0">
                <a:cs typeface="Calibri" panose="020F0502020204030204" pitchFamily="34" charset="0"/>
                <a:sym typeface="Comic Sans MS" panose="030F0702030302020204" pitchFamily="66" charset="0"/>
              </a:rPr>
              <a:t>If you have any further questions or need further support, please send an email addressed to your child’s class teacher via the school office.</a:t>
            </a:r>
          </a:p>
          <a:p>
            <a:endParaRPr lang="en-US" sz="2400" dirty="0">
              <a:cs typeface="Calibri" panose="020F0502020204030204" pitchFamily="34" charset="0"/>
              <a:sym typeface="Comic Sans MS" panose="030F0702030302020204" pitchFamily="66" charset="0"/>
            </a:endParaRPr>
          </a:p>
          <a:p>
            <a:r>
              <a:rPr lang="en-US" sz="2400" dirty="0">
                <a:cs typeface="Calibri" panose="020F0502020204030204" pitchFamily="34" charset="0"/>
                <a:sym typeface="Comic Sans MS" panose="030F0702030302020204" pitchFamily="66" charset="0"/>
              </a:rPr>
              <a:t>Many thanks,</a:t>
            </a:r>
          </a:p>
          <a:p>
            <a:endParaRPr lang="en-US" sz="2400" dirty="0">
              <a:cs typeface="Calibri" panose="020F0502020204030204" pitchFamily="34" charset="0"/>
              <a:sym typeface="Comic Sans MS" panose="030F0702030302020204" pitchFamily="66" charset="0"/>
            </a:endParaRPr>
          </a:p>
          <a:p>
            <a:r>
              <a:rPr lang="en-US" sz="2400" dirty="0">
                <a:cs typeface="Calibri" panose="020F0502020204030204" pitchFamily="34" charset="0"/>
                <a:sym typeface="Comic Sans MS" panose="030F0702030302020204" pitchFamily="66" charset="0"/>
              </a:rPr>
              <a:t>Year R Team</a:t>
            </a:r>
          </a:p>
          <a:p>
            <a:endParaRPr lang="en-US" sz="2400" dirty="0">
              <a:cs typeface="Calibri" panose="020F0502020204030204" pitchFamily="34" charset="0"/>
              <a:sym typeface="Comic Sans MS" panose="030F0702030302020204" pitchFamily="66" charset="0"/>
            </a:endParaRPr>
          </a:p>
          <a:p>
            <a:r>
              <a:rPr lang="en-US" sz="2400" b="1" i="1" dirty="0">
                <a:cs typeface="Calibri" panose="020F0502020204030204" pitchFamily="34" charset="0"/>
                <a:sym typeface="Comic Sans MS" panose="030F0702030302020204" pitchFamily="66" charset="0"/>
              </a:rPr>
              <a:t>Further information that follows this – How to support your child in the Prime and Specific Areas of Learning and Development in EYFS</a:t>
            </a:r>
          </a:p>
        </p:txBody>
      </p:sp>
      <p:pic>
        <p:nvPicPr>
          <p:cNvPr id="4" name="Picture 3"/>
          <p:cNvPicPr>
            <a:picLocks noChangeAspect="1"/>
          </p:cNvPicPr>
          <p:nvPr/>
        </p:nvPicPr>
        <p:blipFill>
          <a:blip r:embed="rId2"/>
          <a:stretch>
            <a:fillRect/>
          </a:stretch>
        </p:blipFill>
        <p:spPr>
          <a:xfrm>
            <a:off x="10056440" y="2420888"/>
            <a:ext cx="1368729" cy="1746309"/>
          </a:xfrm>
          <a:prstGeom prst="rect">
            <a:avLst/>
          </a:prstGeom>
        </p:spPr>
      </p:pic>
    </p:spTree>
    <p:extLst>
      <p:ext uri="{BB962C8B-B14F-4D97-AF65-F5344CB8AC3E}">
        <p14:creationId xmlns:p14="http://schemas.microsoft.com/office/powerpoint/2010/main" val="2336707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5520" y="188640"/>
            <a:ext cx="8136904" cy="536863"/>
          </a:xfrm>
        </p:spPr>
        <p:txBody>
          <a:bodyPr>
            <a:normAutofit fontScale="90000"/>
          </a:bodyPr>
          <a:lstStyle/>
          <a:p>
            <a:pPr algn="ctr"/>
            <a:r>
              <a:rPr lang="en-GB" altLang="en-US" sz="3600" b="1" u="sng" dirty="0">
                <a:latin typeface="Calibri" panose="020F0502020204030204" pitchFamily="34" charset="0"/>
                <a:cs typeface="Calibri" panose="020F0502020204030204" pitchFamily="34" charset="0"/>
              </a:rPr>
              <a:t>Communication &amp; Language</a:t>
            </a:r>
            <a:endParaRPr lang="en-GB" sz="3600" b="1"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767408" y="692696"/>
            <a:ext cx="11089232" cy="4975283"/>
          </a:xfrm>
        </p:spPr>
        <p:txBody>
          <a:bodyPr>
            <a:noAutofit/>
          </a:bodyPr>
          <a:lstStyle/>
          <a:p>
            <a:r>
              <a:rPr lang="en-GB" altLang="en-US" sz="2700" b="1" dirty="0"/>
              <a:t>Listening, Attention and Understanding </a:t>
            </a:r>
            <a:r>
              <a:rPr lang="en-GB" altLang="en-US" sz="2700" dirty="0"/>
              <a:t>– in conversation with children and adults, for stories and lessons, asking and answering questions; following instructions’; positional language – on, under, beside, on top.  </a:t>
            </a:r>
          </a:p>
          <a:p>
            <a:r>
              <a:rPr lang="en-GB" altLang="en-US" sz="2700" b="1" dirty="0"/>
              <a:t>Speaking</a:t>
            </a:r>
            <a:r>
              <a:rPr lang="en-GB" altLang="en-US" sz="2700" dirty="0"/>
              <a:t> – expressing ideas appropriately; use of vocabulary and tenses; through play and talking in groups.</a:t>
            </a:r>
          </a:p>
          <a:p>
            <a:r>
              <a:rPr lang="en-GB" altLang="en-US" sz="2700" dirty="0"/>
              <a:t>One colour group to have Active Oracy time each week – please see parents whiteboard for group and theme.</a:t>
            </a:r>
          </a:p>
          <a:p>
            <a:pPr marL="0" indent="0">
              <a:buNone/>
            </a:pPr>
            <a:r>
              <a:rPr lang="en-GB" altLang="en-US" sz="2700" b="1" u="sng" dirty="0"/>
              <a:t>To support at home:</a:t>
            </a:r>
            <a:r>
              <a:rPr lang="en-GB" altLang="en-US" sz="2700" b="1" dirty="0"/>
              <a:t> Time to talk! Switch off TV, tablets </a:t>
            </a:r>
            <a:r>
              <a:rPr lang="en-GB" altLang="en-US" sz="2700" b="1" dirty="0" err="1"/>
              <a:t>etc</a:t>
            </a:r>
            <a:r>
              <a:rPr lang="en-GB" altLang="en-US" sz="2700" b="1" dirty="0"/>
              <a:t> and talk to your child about their day, likes, friends </a:t>
            </a:r>
            <a:r>
              <a:rPr lang="en-GB" altLang="en-US" sz="2700" b="1" dirty="0" err="1"/>
              <a:t>etc</a:t>
            </a:r>
            <a:r>
              <a:rPr lang="en-GB" altLang="en-US" sz="2700" b="1" dirty="0"/>
              <a:t>; share stories and ask questions about what they have read.</a:t>
            </a:r>
          </a:p>
          <a:p>
            <a:pPr>
              <a:buNone/>
            </a:pPr>
            <a:endParaRPr lang="en-GB" altLang="en-US" sz="2500" dirty="0"/>
          </a:p>
        </p:txBody>
      </p:sp>
    </p:spTree>
    <p:extLst>
      <p:ext uri="{BB962C8B-B14F-4D97-AF65-F5344CB8AC3E}">
        <p14:creationId xmlns:p14="http://schemas.microsoft.com/office/powerpoint/2010/main" val="354368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676456" cy="536863"/>
          </a:xfrm>
        </p:spPr>
        <p:txBody>
          <a:bodyPr>
            <a:normAutofit/>
          </a:bodyPr>
          <a:lstStyle/>
          <a:p>
            <a:pPr algn="ctr"/>
            <a:r>
              <a:rPr lang="en-GB" altLang="en-US" sz="2800" b="1" u="sng" dirty="0">
                <a:latin typeface="Calibri" panose="020F0502020204030204" pitchFamily="34" charset="0"/>
                <a:cs typeface="Calibri" panose="020F0502020204030204" pitchFamily="34" charset="0"/>
              </a:rPr>
              <a:t>Personal, Social &amp; Emotional Development</a:t>
            </a:r>
            <a:endParaRPr lang="en-GB" sz="2800" b="1"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551384" y="699892"/>
            <a:ext cx="11089232" cy="5295785"/>
          </a:xfrm>
        </p:spPr>
        <p:txBody>
          <a:bodyPr>
            <a:noAutofit/>
          </a:bodyPr>
          <a:lstStyle/>
          <a:p>
            <a:pPr>
              <a:defRPr/>
            </a:pPr>
            <a:r>
              <a:rPr lang="en-GB" altLang="en-US" sz="2500" b="1" dirty="0"/>
              <a:t>Self-Regulation</a:t>
            </a:r>
            <a:r>
              <a:rPr lang="en-GB" altLang="en-US" sz="2500" dirty="0"/>
              <a:t> - Managing feelings and behaviour in different situations, manners, show control and wait for what they want.</a:t>
            </a:r>
          </a:p>
          <a:p>
            <a:pPr>
              <a:defRPr/>
            </a:pPr>
            <a:r>
              <a:rPr lang="en-GB" altLang="en-US" sz="2500" b="1" dirty="0"/>
              <a:t>Managing Self </a:t>
            </a:r>
            <a:r>
              <a:rPr lang="en-GB" altLang="en-US" sz="2500" dirty="0"/>
              <a:t>– Demonstrating confidence, resilience, perseverance when challenged. Managing their own personal hygiene.</a:t>
            </a:r>
          </a:p>
          <a:p>
            <a:pPr>
              <a:defRPr/>
            </a:pPr>
            <a:r>
              <a:rPr lang="en-GB" altLang="en-US" sz="2500" b="1" dirty="0"/>
              <a:t>Building Relationships </a:t>
            </a:r>
            <a:r>
              <a:rPr lang="en-GB" altLang="en-US" sz="2500" dirty="0"/>
              <a:t>- Developing positive relationships with adults and peers. Taking turns, sharing.</a:t>
            </a:r>
          </a:p>
          <a:p>
            <a:pPr marL="0" indent="0">
              <a:buNone/>
              <a:defRPr/>
            </a:pPr>
            <a:r>
              <a:rPr lang="en-GB" altLang="en-US" sz="2500" b="1" u="sng" dirty="0"/>
              <a:t>To support at home:</a:t>
            </a:r>
            <a:r>
              <a:rPr lang="en-GB" altLang="en-US" sz="2500" b="1" dirty="0"/>
              <a:t> Praise your child when they make good choices; have a regular routine; encourage good manners; encourage independent toilet use </a:t>
            </a:r>
            <a:r>
              <a:rPr lang="en-GB" altLang="en-US" sz="2500" b="1" dirty="0" err="1"/>
              <a:t>inc.</a:t>
            </a:r>
            <a:r>
              <a:rPr lang="en-GB" altLang="en-US" sz="2500" b="1" dirty="0"/>
              <a:t> flushing and regularly washing hands; encourage your child to get dressed independently </a:t>
            </a:r>
            <a:r>
              <a:rPr lang="en-GB" altLang="en-US" sz="2500" b="1" dirty="0" err="1"/>
              <a:t>inc</a:t>
            </a:r>
            <a:r>
              <a:rPr lang="en-GB" altLang="en-US" sz="2500" b="1" dirty="0"/>
              <a:t> buttons and zips; expose your child to a variety of food.</a:t>
            </a:r>
          </a:p>
          <a:p>
            <a:pPr>
              <a:buNone/>
            </a:pPr>
            <a:endParaRPr lang="en-GB" altLang="en-US" sz="2500" dirty="0"/>
          </a:p>
        </p:txBody>
      </p:sp>
    </p:spTree>
    <p:extLst>
      <p:ext uri="{BB962C8B-B14F-4D97-AF65-F5344CB8AC3E}">
        <p14:creationId xmlns:p14="http://schemas.microsoft.com/office/powerpoint/2010/main" val="18444138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676456" cy="536863"/>
          </a:xfrm>
        </p:spPr>
        <p:txBody>
          <a:bodyPr>
            <a:normAutofit/>
          </a:bodyPr>
          <a:lstStyle/>
          <a:p>
            <a:pPr algn="ctr"/>
            <a:r>
              <a:rPr lang="en-GB" altLang="en-US" sz="2800" b="1" u="sng" dirty="0">
                <a:latin typeface="Calibri" panose="020F0502020204030204" pitchFamily="34" charset="0"/>
                <a:cs typeface="Calibri" panose="020F0502020204030204" pitchFamily="34" charset="0"/>
              </a:rPr>
              <a:t>Physical Development</a:t>
            </a:r>
            <a:endParaRPr lang="en-GB" sz="2800" b="1"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1559496" y="716220"/>
            <a:ext cx="8784976" cy="5439801"/>
          </a:xfrm>
        </p:spPr>
        <p:txBody>
          <a:bodyPr>
            <a:noAutofit/>
          </a:bodyPr>
          <a:lstStyle/>
          <a:p>
            <a:pPr>
              <a:lnSpc>
                <a:spcPct val="80000"/>
              </a:lnSpc>
            </a:pPr>
            <a:r>
              <a:rPr lang="en-GB" altLang="en-US" sz="2600" b="1" dirty="0"/>
              <a:t>Gross Motor Skills</a:t>
            </a:r>
          </a:p>
          <a:p>
            <a:pPr>
              <a:lnSpc>
                <a:spcPct val="80000"/>
              </a:lnSpc>
            </a:pPr>
            <a:r>
              <a:rPr lang="en-GB" altLang="en-US" sz="2600" dirty="0"/>
              <a:t>P.E., Dough Disco, ‘Wake and Shake’, Cosmic Yoga</a:t>
            </a:r>
          </a:p>
          <a:p>
            <a:pPr>
              <a:lnSpc>
                <a:spcPct val="80000"/>
              </a:lnSpc>
            </a:pPr>
            <a:r>
              <a:rPr lang="en-GB" altLang="en-US" sz="2600" dirty="0"/>
              <a:t>Large scale movements - apparatus, bikes, chalking etc.</a:t>
            </a:r>
          </a:p>
          <a:p>
            <a:pPr>
              <a:lnSpc>
                <a:spcPct val="80000"/>
              </a:lnSpc>
            </a:pPr>
            <a:r>
              <a:rPr lang="en-GB" altLang="en-US" sz="2600" b="1" dirty="0"/>
              <a:t>Fine Motor Skills</a:t>
            </a:r>
          </a:p>
          <a:p>
            <a:pPr>
              <a:lnSpc>
                <a:spcPct val="80000"/>
              </a:lnSpc>
            </a:pPr>
            <a:r>
              <a:rPr lang="en-GB" altLang="en-US" sz="2600" dirty="0"/>
              <a:t>Small scale movements for writing: threading beads, scissor skills, playdough, designing &amp; making models with recycled materials.</a:t>
            </a:r>
          </a:p>
          <a:p>
            <a:pPr>
              <a:lnSpc>
                <a:spcPct val="80000"/>
              </a:lnSpc>
            </a:pPr>
            <a:r>
              <a:rPr lang="en-GB" altLang="en-US" sz="2600" dirty="0"/>
              <a:t>Hold a pencil effectively (using the tripod grip).</a:t>
            </a:r>
          </a:p>
          <a:p>
            <a:pPr marL="0" indent="0">
              <a:lnSpc>
                <a:spcPct val="80000"/>
              </a:lnSpc>
              <a:buNone/>
            </a:pPr>
            <a:r>
              <a:rPr lang="en-GB" altLang="en-US" sz="2600" b="1" u="sng" dirty="0"/>
              <a:t>To support at home:</a:t>
            </a:r>
            <a:r>
              <a:rPr lang="en-GB" altLang="en-US" sz="2600" b="1" dirty="0"/>
              <a:t> support home learning; encourage correct pencil grip; encourage your child to be active.</a:t>
            </a:r>
          </a:p>
          <a:p>
            <a:pPr>
              <a:buNone/>
            </a:pPr>
            <a:endParaRPr lang="en-GB" altLang="en-US" sz="2500" dirty="0"/>
          </a:p>
        </p:txBody>
      </p:sp>
    </p:spTree>
    <p:extLst>
      <p:ext uri="{BB962C8B-B14F-4D97-AF65-F5344CB8AC3E}">
        <p14:creationId xmlns:p14="http://schemas.microsoft.com/office/powerpoint/2010/main" val="366462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7488" y="116632"/>
            <a:ext cx="8676456" cy="536863"/>
          </a:xfrm>
        </p:spPr>
        <p:txBody>
          <a:bodyPr>
            <a:normAutofit/>
          </a:bodyPr>
          <a:lstStyle/>
          <a:p>
            <a:pPr algn="ctr"/>
            <a:r>
              <a:rPr lang="en-GB" altLang="en-US" sz="2800" b="1" u="sng" dirty="0">
                <a:latin typeface="Calibri" panose="020F0502020204030204" pitchFamily="34" charset="0"/>
                <a:cs typeface="Calibri" panose="020F0502020204030204" pitchFamily="34" charset="0"/>
              </a:rPr>
              <a:t>Literacy</a:t>
            </a:r>
            <a:endParaRPr lang="en-GB" sz="2800" b="1"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138773" y="615747"/>
            <a:ext cx="11789875" cy="5151769"/>
          </a:xfrm>
        </p:spPr>
        <p:txBody>
          <a:bodyPr>
            <a:noAutofit/>
          </a:bodyPr>
          <a:lstStyle/>
          <a:p>
            <a:pPr>
              <a:defRPr/>
            </a:pPr>
            <a:r>
              <a:rPr lang="en-GB" altLang="en-US" sz="2200" b="1" dirty="0"/>
              <a:t>Comprehension</a:t>
            </a:r>
            <a:r>
              <a:rPr lang="en-GB" altLang="en-US" sz="2200" dirty="0"/>
              <a:t> – retell stories, anticipate what will happen, use new vocabulary</a:t>
            </a:r>
          </a:p>
          <a:p>
            <a:pPr>
              <a:lnSpc>
                <a:spcPct val="107000"/>
              </a:lnSpc>
              <a:spcAft>
                <a:spcPts val="800"/>
              </a:spcAft>
              <a:defRPr/>
            </a:pPr>
            <a:r>
              <a:rPr lang="en-GB" altLang="en-US" sz="2200" b="1" dirty="0"/>
              <a:t>Word Reading - </a:t>
            </a:r>
            <a:r>
              <a:rPr lang="en-GB" sz="2200" i="1" dirty="0">
                <a:ea typeface="Calibri" panose="020F0502020204030204" pitchFamily="34" charset="0"/>
                <a:cs typeface="Times New Roman" panose="02020603050405020304" pitchFamily="18" charset="0"/>
              </a:rPr>
              <a:t>Say a sound for each letter in the alphabet and at least 10 digraphs;</a:t>
            </a:r>
          </a:p>
          <a:p>
            <a:pPr>
              <a:lnSpc>
                <a:spcPct val="100000"/>
              </a:lnSpc>
              <a:defRPr/>
            </a:pPr>
            <a:r>
              <a:rPr lang="en-GB" sz="2200" i="1" dirty="0">
                <a:ea typeface="Calibri" panose="020F0502020204030204" pitchFamily="34" charset="0"/>
                <a:cs typeface="Times New Roman" panose="02020603050405020304" pitchFamily="18" charset="0"/>
              </a:rPr>
              <a:t>-Read words consistent with their phonic knowledge by sound-blending;</a:t>
            </a:r>
          </a:p>
          <a:p>
            <a:pPr>
              <a:lnSpc>
                <a:spcPct val="100000"/>
              </a:lnSpc>
              <a:defRPr/>
            </a:pPr>
            <a:r>
              <a:rPr lang="en-GB" sz="2200" i="1" dirty="0">
                <a:ea typeface="Calibri" panose="020F0502020204030204" pitchFamily="34" charset="0"/>
                <a:cs typeface="Times New Roman" panose="02020603050405020304" pitchFamily="18" charset="0"/>
              </a:rPr>
              <a:t>-Read aloud simple sentences and books that are consistent with their phonic knowledge, including some common exception words.</a:t>
            </a:r>
          </a:p>
          <a:p>
            <a:pPr marL="0" indent="0">
              <a:lnSpc>
                <a:spcPct val="107000"/>
              </a:lnSpc>
              <a:spcAft>
                <a:spcPts val="800"/>
              </a:spcAft>
              <a:buNone/>
              <a:defRPr/>
            </a:pPr>
            <a:r>
              <a:rPr lang="en-GB" altLang="en-US" b="1" u="sng" dirty="0"/>
              <a:t>To support at home:</a:t>
            </a:r>
            <a:r>
              <a:rPr lang="en-GB" altLang="en-US" b="1" dirty="0"/>
              <a:t> Please read regularly and record in the reading record. Regularly practise phonic cards, tricky word cards </a:t>
            </a:r>
            <a:r>
              <a:rPr lang="en-GB" altLang="en-US" b="1" dirty="0" err="1"/>
              <a:t>etc</a:t>
            </a:r>
            <a:r>
              <a:rPr lang="en-GB" altLang="en-US" b="1" dirty="0"/>
              <a:t> with your child. Watch the reading videos which give more information on how to support your child when reading with them.</a:t>
            </a:r>
          </a:p>
          <a:p>
            <a:pPr marL="0" indent="0" algn="ctr">
              <a:lnSpc>
                <a:spcPct val="107000"/>
              </a:lnSpc>
              <a:spcAft>
                <a:spcPts val="800"/>
              </a:spcAft>
              <a:buNone/>
              <a:defRPr/>
            </a:pPr>
            <a:r>
              <a:rPr lang="en-GB" b="1" u="sng" dirty="0"/>
              <a:t>Your child should be reading their practice book fluently (no or little sounding out to decode) with a 95% accuracy.</a:t>
            </a:r>
          </a:p>
          <a:p>
            <a:pPr marL="0" indent="0">
              <a:lnSpc>
                <a:spcPct val="107000"/>
              </a:lnSpc>
              <a:spcAft>
                <a:spcPts val="800"/>
              </a:spcAft>
              <a:buNone/>
              <a:defRPr/>
            </a:pPr>
            <a:endParaRPr lang="en-GB" sz="2300" b="1" i="1" dirty="0">
              <a:ea typeface="Calibri" panose="020F0502020204030204" pitchFamily="34" charset="0"/>
              <a:cs typeface="Times New Roman" panose="02020603050405020304" pitchFamily="18" charset="0"/>
            </a:endParaRPr>
          </a:p>
          <a:p>
            <a:pPr>
              <a:buNone/>
            </a:pPr>
            <a:endParaRPr lang="en-GB" altLang="en-US" sz="2500" dirty="0"/>
          </a:p>
        </p:txBody>
      </p:sp>
    </p:spTree>
    <p:extLst>
      <p:ext uri="{BB962C8B-B14F-4D97-AF65-F5344CB8AC3E}">
        <p14:creationId xmlns:p14="http://schemas.microsoft.com/office/powerpoint/2010/main" val="399815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676456" cy="536863"/>
          </a:xfrm>
        </p:spPr>
        <p:txBody>
          <a:bodyPr>
            <a:normAutofit/>
          </a:bodyPr>
          <a:lstStyle/>
          <a:p>
            <a:pPr algn="ctr"/>
            <a:r>
              <a:rPr lang="en-GB" altLang="en-US" sz="2800" b="1" u="sng" dirty="0">
                <a:latin typeface="Calibri" panose="020F0502020204030204" pitchFamily="34" charset="0"/>
                <a:cs typeface="Calibri" panose="020F0502020204030204" pitchFamily="34" charset="0"/>
              </a:rPr>
              <a:t>Literacy</a:t>
            </a:r>
            <a:endParaRPr lang="en-GB" sz="2800" b="1" u="sng" dirty="0">
              <a:latin typeface="Calibri" panose="020F0502020204030204" pitchFamily="34" charset="0"/>
              <a:cs typeface="Calibri" panose="020F0502020204030204" pitchFamily="34" charset="0"/>
            </a:endParaRPr>
          </a:p>
        </p:txBody>
      </p:sp>
      <p:sp>
        <p:nvSpPr>
          <p:cNvPr id="4" name="Content Placeholder 3"/>
          <p:cNvSpPr>
            <a:spLocks noGrp="1"/>
          </p:cNvSpPr>
          <p:nvPr>
            <p:ph idx="1"/>
          </p:nvPr>
        </p:nvSpPr>
        <p:spPr>
          <a:xfrm>
            <a:off x="191344" y="725503"/>
            <a:ext cx="11665296" cy="5151769"/>
          </a:xfrm>
        </p:spPr>
        <p:txBody>
          <a:bodyPr>
            <a:noAutofit/>
          </a:bodyPr>
          <a:lstStyle/>
          <a:p>
            <a:pPr>
              <a:defRPr/>
            </a:pPr>
            <a:r>
              <a:rPr lang="en-GB" altLang="en-US" sz="2800" b="1" dirty="0"/>
              <a:t>Writing </a:t>
            </a:r>
            <a:r>
              <a:rPr lang="en-GB" altLang="en-US" sz="2800" dirty="0"/>
              <a:t>– Make writing meaningful.</a:t>
            </a:r>
          </a:p>
          <a:p>
            <a:pPr>
              <a:defRPr/>
            </a:pPr>
            <a:r>
              <a:rPr lang="en-GB" altLang="en-US" sz="2800" dirty="0"/>
              <a:t>Spell words by hearing and identifying the sounds that make up the words (doesn’t have to be completely accurate!)</a:t>
            </a:r>
          </a:p>
          <a:p>
            <a:pPr>
              <a:defRPr/>
            </a:pPr>
            <a:r>
              <a:rPr lang="en-GB" altLang="en-US" sz="2800" dirty="0"/>
              <a:t>Please encourage children to write in </a:t>
            </a:r>
            <a:r>
              <a:rPr lang="en-GB" altLang="en-US" sz="2800" b="1" dirty="0"/>
              <a:t>lower case </a:t>
            </a:r>
            <a:r>
              <a:rPr lang="en-GB" altLang="en-US" sz="2800" dirty="0"/>
              <a:t>and </a:t>
            </a:r>
            <a:r>
              <a:rPr lang="en-GB" altLang="en-US" sz="2800" b="1" u="sng" dirty="0"/>
              <a:t>NOT</a:t>
            </a:r>
            <a:r>
              <a:rPr lang="en-GB" altLang="en-US" sz="2800" b="1" dirty="0"/>
              <a:t> </a:t>
            </a:r>
            <a:r>
              <a:rPr lang="en-GB" altLang="en-US" sz="2800" b="1" dirty="0">
                <a:solidFill>
                  <a:schemeClr val="bg1">
                    <a:lumMod val="65000"/>
                  </a:schemeClr>
                </a:solidFill>
              </a:rPr>
              <a:t>BLOCK CAPITALS</a:t>
            </a:r>
            <a:r>
              <a:rPr lang="en-GB" altLang="en-US" sz="2800" b="1" dirty="0"/>
              <a:t>. </a:t>
            </a:r>
          </a:p>
          <a:p>
            <a:pPr>
              <a:defRPr/>
            </a:pPr>
            <a:r>
              <a:rPr lang="en-GB" altLang="en-US" sz="2800" dirty="0"/>
              <a:t>Encourage children to use tripod grip.</a:t>
            </a:r>
          </a:p>
          <a:p>
            <a:pPr marL="0" indent="0">
              <a:buNone/>
              <a:defRPr/>
            </a:pPr>
            <a:r>
              <a:rPr lang="en-GB" altLang="en-US" sz="2800" b="1" u="sng" dirty="0"/>
              <a:t>To support at home:</a:t>
            </a:r>
            <a:r>
              <a:rPr lang="en-GB" altLang="en-US" sz="2800" b="1" dirty="0"/>
              <a:t> Encourage children to identify and write name (in lower case); give them lots of opportunities to mark-make e.g. write shopping lists,  notes, letters to Nanny, birthday cards.</a:t>
            </a:r>
          </a:p>
          <a:p>
            <a:pPr>
              <a:buNone/>
            </a:pPr>
            <a:endParaRPr lang="en-GB" altLang="en-US" sz="2500" dirty="0"/>
          </a:p>
        </p:txBody>
      </p:sp>
    </p:spTree>
    <p:extLst>
      <p:ext uri="{BB962C8B-B14F-4D97-AF65-F5344CB8AC3E}">
        <p14:creationId xmlns:p14="http://schemas.microsoft.com/office/powerpoint/2010/main" val="3968543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19536" y="188640"/>
            <a:ext cx="8676456" cy="536863"/>
          </a:xfrm>
        </p:spPr>
        <p:txBody>
          <a:bodyPr>
            <a:normAutofit/>
          </a:bodyPr>
          <a:lstStyle/>
          <a:p>
            <a:pPr algn="ctr"/>
            <a:r>
              <a:rPr lang="en-GB" sz="2800" b="1" u="sng" dirty="0">
                <a:latin typeface="Calibri" panose="020F0502020204030204" pitchFamily="34" charset="0"/>
                <a:cs typeface="Calibri" panose="020F0502020204030204" pitchFamily="34" charset="0"/>
              </a:rPr>
              <a:t>Mathematics</a:t>
            </a:r>
          </a:p>
        </p:txBody>
      </p:sp>
      <p:sp>
        <p:nvSpPr>
          <p:cNvPr id="4" name="Content Placeholder 3"/>
          <p:cNvSpPr>
            <a:spLocks noGrp="1"/>
          </p:cNvSpPr>
          <p:nvPr>
            <p:ph idx="1"/>
          </p:nvPr>
        </p:nvSpPr>
        <p:spPr>
          <a:xfrm>
            <a:off x="191344" y="725503"/>
            <a:ext cx="11665296" cy="5151769"/>
          </a:xfrm>
        </p:spPr>
        <p:txBody>
          <a:bodyPr>
            <a:noAutofit/>
          </a:bodyPr>
          <a:lstStyle/>
          <a:p>
            <a:r>
              <a:rPr lang="en-GB" altLang="en-US" sz="2800" dirty="0"/>
              <a:t> </a:t>
            </a:r>
            <a:r>
              <a:rPr lang="en-GB" altLang="en-US" sz="2600" b="1" dirty="0"/>
              <a:t>Number – </a:t>
            </a:r>
            <a:r>
              <a:rPr lang="en-GB" altLang="en-US" sz="2600" dirty="0"/>
              <a:t>Deep understanding of numbers to 10 – through practical games &amp; problem solving</a:t>
            </a:r>
          </a:p>
          <a:p>
            <a:r>
              <a:rPr lang="en-GB" altLang="en-US" sz="2600" dirty="0"/>
              <a:t>Stories, songs, games &amp; imaginative play</a:t>
            </a:r>
          </a:p>
          <a:p>
            <a:r>
              <a:rPr lang="en-GB" altLang="en-US" sz="2600" dirty="0"/>
              <a:t>Counting, sorting, matching – looking closely at each number, </a:t>
            </a:r>
            <a:r>
              <a:rPr lang="en-GB" altLang="en-US" sz="2600" dirty="0" err="1"/>
              <a:t>Numberblocks</a:t>
            </a:r>
            <a:endParaRPr lang="en-GB" altLang="en-US" sz="2600" dirty="0"/>
          </a:p>
          <a:p>
            <a:r>
              <a:rPr lang="en-GB" altLang="en-US" sz="2600" b="1" dirty="0"/>
              <a:t>Numerical Patterns </a:t>
            </a:r>
            <a:r>
              <a:rPr lang="en-GB" altLang="en-US" sz="2600" dirty="0"/>
              <a:t>– more than, less than, evens, odds, doubles </a:t>
            </a:r>
            <a:r>
              <a:rPr lang="en-GB" altLang="en-US" sz="2600" dirty="0" err="1"/>
              <a:t>etc</a:t>
            </a:r>
            <a:endParaRPr lang="en-GB" altLang="en-US" sz="2600" dirty="0"/>
          </a:p>
          <a:p>
            <a:r>
              <a:rPr lang="en-GB" altLang="en-US" sz="2600" dirty="0"/>
              <a:t>Patterns, shape, space &amp; measure</a:t>
            </a:r>
          </a:p>
          <a:p>
            <a:pPr marL="0" indent="0">
              <a:buNone/>
            </a:pPr>
            <a:r>
              <a:rPr lang="en-GB" altLang="en-US" sz="2600" b="1" u="sng" dirty="0"/>
              <a:t>To support at home:</a:t>
            </a:r>
            <a:r>
              <a:rPr lang="en-GB" altLang="en-US" sz="2600" b="1" dirty="0"/>
              <a:t> look for numbers and shapes in the environment; use practical equipment such as weighing scales when cooking; let them talk about money, look for colour, shape, number patterns.</a:t>
            </a:r>
            <a:endParaRPr lang="en-US" altLang="en-US" sz="2600" b="1" dirty="0"/>
          </a:p>
          <a:p>
            <a:pPr>
              <a:buNone/>
            </a:pPr>
            <a:endParaRPr lang="en-GB" altLang="en-US" sz="2500" dirty="0"/>
          </a:p>
        </p:txBody>
      </p:sp>
    </p:spTree>
    <p:extLst>
      <p:ext uri="{BB962C8B-B14F-4D97-AF65-F5344CB8AC3E}">
        <p14:creationId xmlns:p14="http://schemas.microsoft.com/office/powerpoint/2010/main" val="106368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415480" y="725503"/>
            <a:ext cx="10441160" cy="5151769"/>
          </a:xfrm>
        </p:spPr>
        <p:txBody>
          <a:bodyPr>
            <a:noAutofit/>
          </a:bodyPr>
          <a:lstStyle/>
          <a:p>
            <a:pPr marL="0" indent="0">
              <a:buNone/>
              <a:defRPr/>
            </a:pPr>
            <a:r>
              <a:rPr lang="en-GB" altLang="en-US" sz="2800" b="1" u="sng" dirty="0">
                <a:cs typeface="Calibri" panose="020F0502020204030204" pitchFamily="34" charset="0"/>
              </a:rPr>
              <a:t>Understanding the World</a:t>
            </a:r>
          </a:p>
          <a:p>
            <a:pPr>
              <a:defRPr/>
            </a:pPr>
            <a:r>
              <a:rPr lang="en-GB" altLang="en-US" sz="2800" dirty="0"/>
              <a:t>Foundation for later work in Science, D&amp;T, Geography &amp; ICT using skills of exploration, observation, problem solving, prediction, thinking, decision making, discussion, co-operation &amp; asking questions</a:t>
            </a:r>
          </a:p>
          <a:p>
            <a:pPr>
              <a:defRPr/>
            </a:pPr>
            <a:endParaRPr lang="en-GB" altLang="en-US" sz="2800" kern="0" dirty="0"/>
          </a:p>
          <a:p>
            <a:pPr marL="0" indent="0">
              <a:buNone/>
              <a:defRPr/>
            </a:pPr>
            <a:r>
              <a:rPr lang="en-GB" altLang="en-US" sz="2800" b="1" u="sng" kern="0" dirty="0">
                <a:cs typeface="Calibri" panose="020F0502020204030204" pitchFamily="34" charset="0"/>
              </a:rPr>
              <a:t>Expressive Arts and Design</a:t>
            </a:r>
          </a:p>
          <a:p>
            <a:pPr>
              <a:defRPr/>
            </a:pPr>
            <a:r>
              <a:rPr lang="en-GB" altLang="en-US" sz="2800" dirty="0"/>
              <a:t>Art, music, songs, dance, role play</a:t>
            </a:r>
          </a:p>
          <a:p>
            <a:pPr>
              <a:defRPr/>
            </a:pPr>
            <a:r>
              <a:rPr lang="en-GB" altLang="en-US" sz="2800" dirty="0"/>
              <a:t>Being imaginative.</a:t>
            </a:r>
          </a:p>
          <a:p>
            <a:endParaRPr lang="en-GB" altLang="en-US" sz="2500" dirty="0"/>
          </a:p>
        </p:txBody>
      </p:sp>
    </p:spTree>
    <p:extLst>
      <p:ext uri="{BB962C8B-B14F-4D97-AF65-F5344CB8AC3E}">
        <p14:creationId xmlns:p14="http://schemas.microsoft.com/office/powerpoint/2010/main" val="2053312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DA15C6C-6BB6-4DB6-B7D6-7F14EAB2CC5C}">
  <ds:schemaRefs>
    <ds:schemaRef ds:uri="http://purl.org/dc/term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40262f94-9f35-4ac3-9a90-690165a166b7"/>
    <ds:schemaRef ds:uri="a4f35948-e619-41b3-aa29-22878b09cfd2"/>
    <ds:schemaRef ds:uri="http://www.w3.org/XML/1998/namespace"/>
    <ds:schemaRef ds:uri="http://purl.org/dc/dcmitype/"/>
  </ds:schemaRefs>
</ds:datastoreItem>
</file>

<file path=customXml/itemProps2.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EDF6667-B669-49A4-BBE6-2132BA71C0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627</TotalTime>
  <Words>3091</Words>
  <Application>Microsoft Office PowerPoint</Application>
  <PresentationFormat>Widescreen</PresentationFormat>
  <Paragraphs>216</Paragraphs>
  <Slides>30</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Comic Sans MS</vt:lpstr>
      <vt:lpstr>Times New Roman</vt:lpstr>
      <vt:lpstr>Children Friends 16x9</vt:lpstr>
      <vt:lpstr>Welcome to Early Years Foundation Stage  Curriculum Presentation For Parents</vt:lpstr>
      <vt:lpstr>At our school, with Jesus in our hearts, we have: </vt:lpstr>
      <vt:lpstr>Shakespeare Class</vt:lpstr>
      <vt:lpstr>Our School Day</vt:lpstr>
      <vt:lpstr>Our Creative Curriculum</vt:lpstr>
      <vt:lpstr>Themes  (flexible planning according to children’s interests)</vt:lpstr>
      <vt:lpstr>17 Early Learning Goals</vt:lpstr>
      <vt:lpstr>Our School Rules </vt:lpstr>
      <vt:lpstr>PowerPoint Presentation</vt:lpstr>
      <vt:lpstr>Timetable</vt:lpstr>
      <vt:lpstr>Assessment</vt:lpstr>
      <vt:lpstr>Phonics</vt:lpstr>
      <vt:lpstr>Class information </vt:lpstr>
      <vt:lpstr>PowerPoint Presentation</vt:lpstr>
      <vt:lpstr>PowerPoint Presentation</vt:lpstr>
      <vt:lpstr>Uniform and Belongings</vt:lpstr>
      <vt:lpstr>Issues Arising</vt:lpstr>
      <vt:lpstr>PowerPoint Presentation</vt:lpstr>
      <vt:lpstr>Every Lesson Counts</vt:lpstr>
      <vt:lpstr>PowerPoint Presentation</vt:lpstr>
      <vt:lpstr>PowerPoint Presentation</vt:lpstr>
      <vt:lpstr>PowerPoint Presentation</vt:lpstr>
      <vt:lpstr>PowerPoint Presentation</vt:lpstr>
      <vt:lpstr>Communication &amp; Language</vt:lpstr>
      <vt:lpstr>Personal, Social &amp; Emotional Development</vt:lpstr>
      <vt:lpstr>Physical Development</vt:lpstr>
      <vt:lpstr>Literacy</vt:lpstr>
      <vt:lpstr>Literacy</vt:lpstr>
      <vt:lpstr>Mathematics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 / 4</dc:title>
  <dc:creator>RTAYLOR50</dc:creator>
  <cp:keywords/>
  <cp:lastModifiedBy>Joanna Matthews</cp:lastModifiedBy>
  <cp:revision>82</cp:revision>
  <dcterms:created xsi:type="dcterms:W3CDTF">2020-09-08T19:41:28Z</dcterms:created>
  <dcterms:modified xsi:type="dcterms:W3CDTF">2026-09-16T12:16:06Z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